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85" d="100"/>
          <a:sy n="85" d="100"/>
        </p:scale>
        <p:origin x="1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jax.org/jax-mice-and-services/strain-data-sheet-pages/body-weight-chart-000664"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cdc.gov/diabetes/basics/getting-tested.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Figure 1. Clinical overview. \textbf{</a:t>
            </a:r>
            <a:r>
              <a:rPr b="1"/>
              <a:t>A.</a:t>
            </a:r>
            <a:r>
              <a:t>}</a:t>
            </a:r>
            <a:r>
              <a:rPr b="1"/>
              <a:t> </a:t>
            </a:r>
            <a:r>
              <a:t>Distributions of final body weight in the diversity outbred mice. Sex is indicated by color. The average B6 male and female adult weights at 24 weeks of age are indicated by blue and green bars on the x-axis. \textbf{</a:t>
            </a:r>
            <a:r>
              <a:rPr b="1"/>
              <a:t>B.} </a:t>
            </a:r>
            <a:r>
              <a:t>The distribution of final fasting glucose across the population split by sex. Normal, pre-diabetic, and diabetic fasting glucose levels for mice are shown by colored bars along the x-axis. \textbf{</a:t>
            </a:r>
            <a:r>
              <a:rPr b="1"/>
              <a:t>C.} </a:t>
            </a:r>
            <a:r>
              <a:t>Males had higher fasting blood glucose on average than females. \textbf{</a:t>
            </a:r>
            <a:r>
              <a:rPr b="1"/>
              <a:t>D.} </a:t>
            </a:r>
            <a:r>
              <a:t>The relationship between food consumption and body weight for both sexes.</a:t>
            </a:r>
            <a:r>
              <a:rPr b="1"/>
              <a:t> \textbf{E.} </a:t>
            </a:r>
            <a:r>
              <a:t>Relationship between body weight and fasting glucose for both sexes. \textbf{</a:t>
            </a:r>
            <a:r>
              <a:rPr b="1"/>
              <a:t>F.} </a:t>
            </a:r>
            <a:r>
              <a:t>Heritability estimates for each physiological trait. Bars show standard error of the estimate. \textbf{</a:t>
            </a:r>
            <a:r>
              <a:rPr b="1"/>
              <a:t>G.} </a:t>
            </a:r>
            <a:r>
              <a:t>Correlation structure between pairs of physiological traits.</a:t>
            </a:r>
          </a:p>
          <a:p>
            <a:endParaRPr/>
          </a:p>
          <a:p>
            <a:r>
              <a:t>adult B6 weight at 24 weeks:</a:t>
            </a:r>
          </a:p>
          <a:p>
            <a:r>
              <a:t>female: 26.9 ± 3.4</a:t>
            </a:r>
          </a:p>
          <a:p>
            <a:r>
              <a:t>male: 36.3 ± 3.4</a:t>
            </a:r>
          </a:p>
          <a:p>
            <a:r>
              <a:rPr u="sng">
                <a:hlinkClick r:id="rId3"/>
              </a:rPr>
              <a:t>https://www.jax.org/jax-mice-and-services/strain-data-sheet-pages/body-weight-chart-000664</a:t>
            </a:r>
          </a:p>
          <a:p>
            <a:endParaRPr u="sng">
              <a:hlinkClick r:id="rId3"/>
            </a:endParaRPr>
          </a:p>
          <a:p>
            <a:r>
              <a:t>blood glucose ranges for humans: </a:t>
            </a:r>
            <a:r>
              <a:rPr u="sng">
                <a:hlinkClick r:id="rId4"/>
              </a:rPr>
              <a:t>https://www.cdc.gov/diabetes/basics/getting-tested.html</a:t>
            </a:r>
          </a:p>
          <a:p>
            <a:r>
              <a:t>Not sure if this applies to mice</a:t>
            </a:r>
          </a:p>
          <a:p>
            <a:endParaRPr/>
          </a:p>
          <a:p>
            <a:r>
              <a:t>There was a mouse with 800 mg/dL. Is that correct, or an error. The glucose monitors only go up to 500, is that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Validation of transcript imputation in the CC-RIX. \textbf{</a:t>
            </a:r>
            <a:r>
              <a:rPr b="1"/>
              <a:t>A.} </a:t>
            </a:r>
            <a:r>
              <a:t>Distributions of correlations between imputed and measured transcripts in the CC-RIX. The mean of each distribution is shown by the red line. All distributions were skewed toward positive correlations and had positive means near a Pearson correlation (r) of 0.5. \textbf{</a:t>
            </a:r>
            <a:r>
              <a:rPr b="1"/>
              <a:t>B.} </a:t>
            </a:r>
            <a:r>
              <a:t>The relationship between the correlation between measured and imputed expression in the CC-RIX (x-axis) and eQTL LOD score. As expected, imputations are more accurate for transcripts with strong local eQTL. \textbf{C.} Variance explained by local genotype in the DO and CC-RIX. </a:t>
            </a:r>
          </a:p>
          <a:p>
            <a:r>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prstGeom prst="rect">
            <a:avLst/>
          </a:prstGeom>
        </p:spPr>
        <p:txBody>
          <a:bodyPr/>
          <a:lstStyle/>
          <a:p>
            <a:endParaRPr/>
          </a:p>
        </p:txBody>
      </p:sp>
      <p:sp>
        <p:nvSpPr>
          <p:cNvPr id="528" name="Shape 528"/>
          <p:cNvSpPr>
            <a:spLocks noGrp="1"/>
          </p:cNvSpPr>
          <p:nvPr>
            <p:ph type="body" sz="quarter" idx="1"/>
          </p:nvPr>
        </p:nvSpPr>
        <p:spPr>
          <a:prstGeom prst="rect">
            <a:avLst/>
          </a:prstGeom>
        </p:spPr>
        <p:txBody>
          <a:bodyPr/>
          <a:lstStyle/>
          <a:p>
            <a:r>
              <a:t>Transcription, but not local genotype, predicts phenotype in the CC-RIX. \textbf{</a:t>
            </a:r>
            <a:r>
              <a:rPr b="1"/>
              <a:t>A.} </a:t>
            </a:r>
            <a:r>
              <a:t>Workflow showing procedure for translating HDM results to an independent population of mice. \textbf{</a:t>
            </a:r>
            <a:r>
              <a:rPr b="1"/>
              <a:t>B.} </a:t>
            </a:r>
            <a:r>
              <a:t>Relationships between the predicted metabolic index and measured body weight. The left column shows the predictions using measured transcripts. The right column shows the prediction using transcript levels imputed from local genotype. Gray boxes indicate measured quantities, and blue boxes indicate calculated quantities.</a:t>
            </a:r>
          </a:p>
          <a:p>
            <a:endParaRPr/>
          </a:p>
          <a:p>
            <a:pPr>
              <a:defRPr b="1"/>
            </a:pPr>
            <a:r>
              <a:t>Notes:</a:t>
            </a:r>
          </a:p>
          <a:p>
            <a:r>
              <a:t>use a diagram to head the columns - depict the model, don't use imputed/measured</a:t>
            </a:r>
          </a:p>
          <a:p>
            <a:r>
              <a:t>for columns start with measured</a:t>
            </a:r>
          </a:p>
          <a:p>
            <a:r>
              <a:t>use tissue colors?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Shape 602"/>
          <p:cNvSpPr>
            <a:spLocks noGrp="1" noRot="1" noChangeAspect="1"/>
          </p:cNvSpPr>
          <p:nvPr>
            <p:ph type="sldImg"/>
          </p:nvPr>
        </p:nvSpPr>
        <p:spPr>
          <a:prstGeom prst="rect">
            <a:avLst/>
          </a:prstGeom>
        </p:spPr>
        <p:txBody>
          <a:bodyPr/>
          <a:lstStyle/>
          <a:p>
            <a:endParaRPr/>
          </a:p>
        </p:txBody>
      </p:sp>
      <p:sp>
        <p:nvSpPr>
          <p:cNvPr id="603" name="Shape 603"/>
          <p:cNvSpPr>
            <a:spLocks noGrp="1"/>
          </p:cNvSpPr>
          <p:nvPr>
            <p:ph type="body" sz="quarter" idx="1"/>
          </p:nvPr>
        </p:nvSpPr>
        <p:spPr>
          <a:prstGeom prst="rect">
            <a:avLst/>
          </a:prstGeom>
        </p:spPr>
        <p:txBody>
          <a:bodyPr/>
          <a:lstStyle/>
          <a:p>
            <a:r>
              <a:t>Transcription, but not local genotype, predicts phenotype in the CC-RIX. </a:t>
            </a:r>
            <a:r>
              <a:rPr b="1"/>
              <a:t>A. </a:t>
            </a:r>
            <a:r>
              <a:t>Workflow showing procedure for translating HDM results to an independent population of mice. </a:t>
            </a:r>
            <a:r>
              <a:rPr b="1"/>
              <a:t>B. </a:t>
            </a:r>
            <a:r>
              <a:t>Relationships between the predicted metabolic index and measured body weight. The left column shows the predictions using measured transcripts. The right column shows the prediction using transcript levels imputed from local genotype. Gray boxes indicate measured quantities, and blue boxes indicate calculated quantities.</a:t>
            </a:r>
          </a:p>
          <a:p>
            <a:endParaRPr/>
          </a:p>
          <a:p>
            <a:pPr>
              <a:defRPr b="1"/>
            </a:pPr>
            <a:r>
              <a:t>Notes:</a:t>
            </a:r>
          </a:p>
          <a:p>
            <a:r>
              <a:t>use a diagram to head the columns - depict the model, don't use imputed/measured</a:t>
            </a:r>
          </a:p>
          <a:p>
            <a:r>
              <a:t>for columns start with measured</a:t>
            </a:r>
          </a:p>
          <a:p>
            <a:r>
              <a:t>use tissue colors?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t>Transcription, but not local genotype, predicts phenotype in the CC-RIX. </a:t>
            </a:r>
            <a:r>
              <a:rPr b="1"/>
              <a:t>A. </a:t>
            </a:r>
            <a:r>
              <a:t>Workflow showing procedure for translating HDM results to an independent population of mice. </a:t>
            </a:r>
            <a:r>
              <a:rPr b="1"/>
              <a:t>B. </a:t>
            </a:r>
            <a:r>
              <a:t>Relationships between the predicted metabolic index and measured body weight. The left column shows the predictions using measured transcripts. The right column shows the prediction using transcript levels imputed from local genotype. Gray boxes indicate measured quantities, and blue boxes indicate calculated quantities. The dots in each panel represent individual CC-RIX strains. The gray lines show the standard deviation on body weight for the strain.</a:t>
            </a:r>
          </a:p>
          <a:p>
            <a:endParaRPr/>
          </a:p>
          <a:p>
            <a:pPr>
              <a:defRPr b="1"/>
            </a:pPr>
            <a:r>
              <a:t>Notes:</a:t>
            </a:r>
          </a:p>
          <a:p>
            <a:r>
              <a:t>use a diagram to head the columns - depict the model, don't use imputed/measured</a:t>
            </a:r>
          </a:p>
          <a:p>
            <a:r>
              <a:t>for columns start with measured</a:t>
            </a:r>
          </a:p>
          <a:p>
            <a:r>
              <a:t>use tissue colors?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HDM results translate to humans. \textbf{</a:t>
            </a:r>
            <a:r>
              <a:rPr b="1"/>
              <a:t>A.} </a:t>
            </a:r>
            <a:r>
              <a:t>Distribution of loadings for cell-type-specific transcripts in adipose tissue. \textbf{B.} Distribution of loadings for cell-type-specific transcripts in pancreatic islets (green). \textbf{C</a:t>
            </a:r>
            <a:r>
              <a:rPr b="1"/>
              <a:t>.} </a:t>
            </a:r>
            <a:r>
              <a:t>Null distributions for the mean loading of randomly selected transcripts in each cell type compared with the observed mean loading of each group of transcripts (red asterisk). \textbf{D</a:t>
            </a:r>
            <a:r>
              <a:rPr b="1"/>
              <a:t>.} </a:t>
            </a:r>
            <a:r>
              <a:t>Predictions of metabolic phenotypes in four adipose transcription data sets downloaded from GEO. In each study the obese/diabetic patients were predicted to have greater metabolic disease than the lean/non-diabetic patients based on the HDM results from DO mice.</a:t>
            </a:r>
          </a:p>
          <a:p>
            <a:endParaRPr/>
          </a:p>
          <a:p>
            <a:endParaRPr/>
          </a:p>
          <a:p>
            <a:r>
              <a:t>Should we combine the box plots into one plot?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p>
            <a:r>
              <a:t>Overview of eQTL analysis in DO mice. \textbf{A.} RNA seq samples from the four different tissues clustered by tissue. \textbf{B.-E.} eQTL maps are shown for each tissue. The $x$-axis shows the position of the mapped eQTL, and the $y$-axis shows the physical position of the gene encoding each mapped transcript. Each dot represents an eQTL with a minimum LOD score of 8. The dots on the diagonal are locally regulated eQTL for which the mapped eQTL is at the within 4Mb of the encoding gene. Dots off the diagonal are distally regulated eQTL for which the mapped eQTL is distant from the gene encoding the transcript. \textbf{F.} Comparison of the total number of local and distal eQTL with a minimum LOD score of 8 in each tissue. All tissues have comparable numbers of eQTL. Local eQTL are much more numerous than distal eQTL. \textbf{G.} Counts of transcripts with local eQTL shared across multiple tissues. The majority of local eQTL were shared across all four tissues. </a:t>
            </a:r>
          </a:p>
          <a:p>
            <a:r>
              <a:t>\textbf{H.} Counts of transcripts with distal eQTL shared across multiple tissues. The majority of distal eQTL were tissue-specific and not shared across multiple tissues. For both G and H, eQTL for a given transcript were considered shared in two tissues if they were within 4Mb of each other. Colored bars indicate the counts for individual tissues for easy of visualization.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t>Figure 2: Motivation</a:t>
            </a:r>
          </a:p>
          <a:p>
            <a:r>
              <a:t>Main points: </a:t>
            </a:r>
          </a:p>
          <a:p>
            <a:r>
              <a:t>1 We can't just go after largest eQTLs</a:t>
            </a:r>
          </a:p>
          <a:p>
            <a:r>
              <a:t>2. Distal variance is more highly correlated with trait correlation</a:t>
            </a:r>
          </a:p>
          <a:p>
            <a:endParaRPr/>
          </a:p>
          <a:p>
            <a:r>
              <a:t>Figure 2. Transcript heritability and trait relevance. \textbf{</a:t>
            </a:r>
            <a:r>
              <a:rPr b="1"/>
              <a:t>A.} </a:t>
            </a:r>
            <a:r>
              <a:t>Distributions of distal and local heritability of transcripts across the four tissues. Overall local and distal factors contribute equally to transcript heritability. The relationship between (\textbf{</a:t>
            </a:r>
            <a:r>
              <a:rPr b="1"/>
              <a:t>B.}</a:t>
            </a:r>
            <a:r>
              <a:t>) local and (\textbf{C</a:t>
            </a:r>
            <a:r>
              <a:rPr b="1"/>
              <a:t>.}</a:t>
            </a:r>
            <a:r>
              <a:t>) distal heritability and trait relevance across all four tissues. Here trait relevance is defined as the maximum correlation between the transcript and all traits. Local heritability is negatively correlated with trait relevance, and distal heritability is positively correlated with trait relevance. Pearson (r) and p values for each correlation are shown in the upper-right of each panel.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High-dimensional mediation. \textbf{</a:t>
            </a:r>
            <a:r>
              <a:rPr b="1"/>
              <a:t>A.} </a:t>
            </a:r>
            <a:r>
              <a:t>Workflow indicating major steps of high-dimensional mediation. The genotype, transcriptome, and phenotype matrices were kernelized to yield single matrices representing the relationships between all individuals for each data modality ($G_K$ = genome kernel, $T_K$ = transcriptome kernel; $P_K$ = phenome kernel). High-dimensional mediation was applied to these matrices to maximize the direct path $G \rightarrow T \rightarrow P$, the mediating pathway (arrows), while simultaneously minimizing the direct $G \rightarrow P$ pathway (dotted line). The composite vectors that resulted from high-dimensional mediation were $G_c$, $T_C$, and $P_C$. The partial correlations $\rho$ between these vectors indicated perfect mediation. Transcript and trait loadings were calculated as described in the methods. \textbf{</a:t>
            </a:r>
            <a:r>
              <a:rPr b="1"/>
              <a:t>B.} </a:t>
            </a:r>
            <a:r>
              <a:t>The</a:t>
            </a:r>
            <a:r>
              <a:rPr b="1"/>
              <a:t> n</a:t>
            </a:r>
            <a:r>
              <a:t>ull distribution of the path coefficient derived from 10,000 permutations compared to the observed path coefficient (red line). \textbf{</a:t>
            </a:r>
            <a:r>
              <a:rPr b="1"/>
              <a:t>C.} </a:t>
            </a:r>
            <a:r>
              <a:t>The null distribution of the $G_C$-$T_C$ correlation vs. the $T_C$-$P_C$ correlation compared with the observed value (red dot).</a:t>
            </a:r>
          </a:p>
          <a:p>
            <a:endParaRPr/>
          </a:p>
          <a:p>
            <a:endParaRPr/>
          </a:p>
          <a:p>
            <a:r>
              <a:t>\rho_{G_C T_C \cdot P_C} = 0.46</a:t>
            </a:r>
          </a:p>
          <a:p>
            <a:r>
              <a:t>\rho_{T_C P_C \cdot G_C} = 0.76</a:t>
            </a:r>
          </a:p>
          <a:p>
            <a:r>
              <a:t>\rho_{G_C P_C \cdot T_C} = -0.01</a:t>
            </a:r>
          </a:p>
          <a:p>
            <a:endParaRPr/>
          </a:p>
          <a:p>
            <a:pPr>
              <a:defRPr b="1"/>
            </a:pPr>
            <a:r>
              <a:t>Notes:</a:t>
            </a:r>
          </a:p>
          <a:p>
            <a:r>
              <a:t>new name for phenotype score - metabolic health index?</a:t>
            </a:r>
          </a:p>
          <a:p>
            <a:r>
              <a:t>use colors to indicate partial correlation</a:t>
            </a:r>
          </a:p>
          <a:p>
            <a:endParaRPr/>
          </a:p>
          <a:p>
            <a:endParaRP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t>Main points:</a:t>
            </a:r>
          </a:p>
          <a:p>
            <a:r>
              <a:t>1. Interpretation of trait loadings, phenotype score, and transcript loadings</a:t>
            </a:r>
          </a:p>
          <a:p>
            <a:r>
              <a:t>2. Loadings are strongest in adipose tissue</a:t>
            </a:r>
          </a:p>
          <a:p>
            <a:endParaRPr/>
          </a:p>
          <a:p>
            <a:r>
              <a:t>Interpretation of loadings. \textbf{</a:t>
            </a:r>
            <a:r>
              <a:rPr b="1"/>
              <a:t>A.}</a:t>
            </a:r>
            <a:r>
              <a:t> Loadings across traits. Body weight and insulin resistance contributed the most to the composite trait. \textbf{</a:t>
            </a:r>
            <a:r>
              <a:rPr b="1"/>
              <a:t>B.}</a:t>
            </a:r>
            <a:r>
              <a:t> Phenotype scores across individuals. Individuals with large positive phenotype scores had higher body weight and insulin resistance than average. Individuals with large negative phenotype scores had lower body weight and insulin resistance than average. \textbf{</a:t>
            </a:r>
            <a:r>
              <a:rPr b="1"/>
              <a:t>C</a:t>
            </a:r>
            <a:r>
              <a:t>.} Distribution of transcript loadings in adipose tissue. For transcripts with large positive loadings, higher expression was associated with higher phenotype scores. For transcripts with large negative loadings, higher expression was associated with lower phenotype scores. \textbf{</a:t>
            </a:r>
            <a:r>
              <a:rPr b="1"/>
              <a:t>D.} </a:t>
            </a:r>
            <a:r>
              <a:t>Distribution of absolute value of transcript loadings across tissues. Transcripts in adipose tissue had the largest loadings indicating that transcripts in adipose tissue were the best mediators of the genetic effects on body weight and insulin resistance.</a:t>
            </a:r>
          </a:p>
          <a:p>
            <a:endParaRPr/>
          </a:p>
          <a:p>
            <a:pPr>
              <a:defRPr b="1"/>
            </a:pPr>
            <a:r>
              <a:t>Notes:</a:t>
            </a:r>
          </a:p>
          <a:p>
            <a:r>
              <a:t>add adipose information for C.</a:t>
            </a:r>
          </a:p>
          <a:p>
            <a:r>
              <a:t>propagate whatever name we use for phenotype score to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Supplemental Figure: Tables showing top 10 functional enrichments for the 150 transcripts with the largest positive and negative loadings across all four tissues.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Bar plots showing normalized enrichment scores (NES) for KEGG pathways as determined by fast gene score enrichment analysis (fgsea). Only the top 10 positive and top 10 negative scores are shown. Colors indicate tissue. The name beside each bar shows the name of each enriched KEGG pathway.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noRot="1" noChangeAspect="1"/>
          </p:cNvSpPr>
          <p:nvPr>
            <p:ph type="sldImg"/>
          </p:nvPr>
        </p:nvSpPr>
        <p:spPr>
          <a:prstGeom prst="rect">
            <a:avLst/>
          </a:prstGeom>
        </p:spPr>
        <p:txBody>
          <a:bodyPr/>
          <a:lstStyle/>
          <a:p>
            <a:endParaRPr/>
          </a:p>
        </p:txBody>
      </p:sp>
      <p:sp>
        <p:nvSpPr>
          <p:cNvPr id="328" name="Shape 328"/>
          <p:cNvSpPr>
            <a:spLocks noGrp="1"/>
          </p:cNvSpPr>
          <p:nvPr>
            <p:ph type="body" sz="quarter" idx="1"/>
          </p:nvPr>
        </p:nvSpPr>
        <p:spPr>
          <a:prstGeom prst="rect">
            <a:avLst/>
          </a:prstGeom>
        </p:spPr>
        <p:txBody>
          <a:bodyPr/>
          <a:lstStyle/>
          <a:p>
            <a:r>
              <a:t>Bar plots showing normalized enrichment scores (NES) for GO </a:t>
            </a:r>
          </a:p>
          <a:p>
            <a:r>
              <a:t>terms as determined by fast gene score enrichment analysis (fgsea). </a:t>
            </a:r>
          </a:p>
          <a:p>
            <a:r>
              <a:t>Only the top 10 positive and top 10 negative scores are shown. Colors </a:t>
            </a:r>
          </a:p>
          <a:p>
            <a:r>
              <a:t>indicate tissue. The name beside each bar shows the name of each enriched </a:t>
            </a:r>
          </a:p>
          <a:p>
            <a:r>
              <a:t>GO term. The letters in parentheses indicate whether the term is from the </a:t>
            </a:r>
          </a:p>
          <a:p>
            <a:r>
              <a:t>biological process ontology (BP), the molecular function ontology (MF), </a:t>
            </a:r>
          </a:p>
          <a:p>
            <a:r>
              <a:t>or the cellular compartment ontology (CC).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r>
              <a:t>Transcripts with high loadings have high distal heritability and literature support. Each panel has a bar plot showing the loadings of transcripts selected by different criteria. Bar color indicates the tissue of origin. The heat map shows the local (L - left) and distal (D - right) heritability of each transcript. \textbf{</a:t>
            </a:r>
            <a:r>
              <a:rPr b="1"/>
              <a:t>A.} </a:t>
            </a:r>
            <a:r>
              <a:t>Loadings for the 10 transcripts with the largest positive loadings and the 10 transcripts with the largest negative loadings for each tissue. \textbf{</a:t>
            </a:r>
            <a:r>
              <a:rPr b="1"/>
              <a:t>B.} </a:t>
            </a:r>
            <a:r>
              <a:t>Loadings of TWAS candidates with the 10 largest positive correlations with traits and the largest negative correlations with traits across all four tissues. \textbf{</a:t>
            </a:r>
            <a:r>
              <a:rPr b="1"/>
              <a:t>C.} </a:t>
            </a:r>
            <a:r>
              <a:t>The transcripts with the largest local heritability (top 20) across all four tissues.</a:t>
            </a:r>
          </a:p>
          <a:p>
            <a:endParaRPr/>
          </a:p>
          <a:p>
            <a:pPr>
              <a:defRPr b="1"/>
            </a:pPr>
            <a:r>
              <a:t>Main points</a:t>
            </a:r>
          </a:p>
          <a:p>
            <a:r>
              <a:t>High-loading genes have relatively high distal heritability </a:t>
            </a:r>
          </a:p>
          <a:p>
            <a:r>
              <a:t>High-heritability and TWAS genes have lower loadings</a:t>
            </a:r>
          </a:p>
          <a:p>
            <a:r>
              <a:t>High-loading genes have 3 times more literature support than high-local heritability genes and 2 times more than TWAS hits (bolded gene names). </a:t>
            </a:r>
          </a:p>
          <a:p>
            <a:r>
              <a:t>Literature support is defined as 2 or more abstracts with gene name, obesity OR diabetes, and tissue name.</a:t>
            </a:r>
          </a:p>
          <a:p>
            <a:r>
              <a:t>High-heritability and TWAS hits appear in multiple tissues. (duplicate names in heat map)</a:t>
            </a:r>
          </a:p>
          <a:p>
            <a:r>
              <a:t>High-loading genes are tissue-specific.</a:t>
            </a:r>
          </a:p>
          <a:p>
            <a:endParaRPr/>
          </a:p>
          <a:p>
            <a:pPr>
              <a:defRPr b="1"/>
            </a:pPr>
            <a:r>
              <a:t>Notes: </a:t>
            </a:r>
          </a:p>
          <a:p>
            <a:r>
              <a:t>Try adding box plots as another row underneath</a:t>
            </a:r>
          </a:p>
          <a:p>
            <a:r>
              <a:t>Not sure if we should include box plots or not. They show distributions of local and distal heritability across all transcripts in each group.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Tissue-specific transcriptional programs are associated with obesity and insulin resistance. \textbf{</a:t>
            </a:r>
            <a:r>
              <a:rPr b="1"/>
              <a:t>A.} </a:t>
            </a:r>
            <a:r>
              <a:t>Heat map showing the loadings of all transcripts with loadings greater than 2.5 standard deviations from the mean in any tissue. The heat map is hierarchically clustered. Functional enrichment of each cluster is indicated by color. An example cluster enriched for apelin signaling is highlighted. \textbf{</a:t>
            </a:r>
            <a:r>
              <a:rPr b="1"/>
              <a:t>B.} </a:t>
            </a:r>
            <a:r>
              <a:t>The distribution of the loadings of the apelin cluster across all tissues. These transcripts have positive loadings in the islet, and negative loadings in all other tissues. \textbf{</a:t>
            </a:r>
            <a:r>
              <a:rPr b="1"/>
              <a:t>C.} </a:t>
            </a:r>
            <a:r>
              <a:t>Model showing the interactions between glucose-stimulated insulin secretion by the pancreas and apelin signaling in skeletal and adipose tissue.</a:t>
            </a:r>
          </a:p>
          <a:p>
            <a: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1308100" y="-50800"/>
            <a:ext cx="14782800" cy="98552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1625600" y="374650"/>
            <a:ext cx="9753600" cy="6502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idx="21"/>
          </p:nvPr>
        </p:nvSpPr>
        <p:spPr>
          <a:xfrm>
            <a:off x="6375400" y="635000"/>
            <a:ext cx="82169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idx="21"/>
          </p:nvPr>
        </p:nvSpPr>
        <p:spPr>
          <a:xfrm>
            <a:off x="3810000" y="25908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6556375" y="5092700"/>
            <a:ext cx="5657850" cy="3771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half" idx="22"/>
          </p:nvPr>
        </p:nvSpPr>
        <p:spPr>
          <a:xfrm>
            <a:off x="6718300" y="749300"/>
            <a:ext cx="5334000" cy="53340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2832100" y="889000"/>
            <a:ext cx="119634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2286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2743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3200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3657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457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914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1371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18288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22860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2743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3200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3657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tif"/><Relationship Id="rId3" Type="http://schemas.openxmlformats.org/officeDocument/2006/relationships/image" Target="../media/image74.png"/><Relationship Id="rId7" Type="http://schemas.openxmlformats.org/officeDocument/2006/relationships/image" Target="../media/image78.ti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77.tif"/><Relationship Id="rId11" Type="http://schemas.openxmlformats.org/officeDocument/2006/relationships/image" Target="../media/image82.png"/><Relationship Id="rId5" Type="http://schemas.openxmlformats.org/officeDocument/2006/relationships/image" Target="../media/image76.tif"/><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tif"/><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tif"/><Relationship Id="rId4" Type="http://schemas.openxmlformats.org/officeDocument/2006/relationships/image" Target="../media/image49.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movie.png" descr="pasted-movie.png"/>
          <p:cNvPicPr>
            <a:picLocks noChangeAspect="1"/>
          </p:cNvPicPr>
          <p:nvPr/>
        </p:nvPicPr>
        <p:blipFill>
          <a:blip r:embed="rId3"/>
          <a:stretch>
            <a:fillRect/>
          </a:stretch>
        </p:blipFill>
        <p:spPr>
          <a:xfrm>
            <a:off x="6151495" y="262484"/>
            <a:ext cx="3637021" cy="3742561"/>
          </a:xfrm>
          <a:prstGeom prst="rect">
            <a:avLst/>
          </a:prstGeom>
          <a:ln w="12700">
            <a:miter lim="400000"/>
          </a:ln>
        </p:spPr>
      </p:pic>
      <p:grpSp>
        <p:nvGrpSpPr>
          <p:cNvPr id="127" name="Group"/>
          <p:cNvGrpSpPr/>
          <p:nvPr/>
        </p:nvGrpSpPr>
        <p:grpSpPr>
          <a:xfrm>
            <a:off x="6547553" y="3983355"/>
            <a:ext cx="2667292" cy="597426"/>
            <a:chOff x="0" y="0"/>
            <a:chExt cx="2667291" cy="597425"/>
          </a:xfrm>
        </p:grpSpPr>
        <p:pic>
          <p:nvPicPr>
            <p:cNvPr id="120" name="pasted-movie.png" descr="pasted-movie.png"/>
            <p:cNvPicPr>
              <a:picLocks noChangeAspect="1"/>
            </p:cNvPicPr>
            <p:nvPr/>
          </p:nvPicPr>
          <p:blipFill>
            <a:blip r:embed="rId4"/>
            <a:stretch>
              <a:fillRect/>
            </a:stretch>
          </p:blipFill>
          <p:spPr>
            <a:xfrm rot="5400000">
              <a:off x="1034933" y="-1034934"/>
              <a:ext cx="597426" cy="2667293"/>
            </a:xfrm>
            <a:prstGeom prst="rect">
              <a:avLst/>
            </a:prstGeom>
            <a:ln w="12700" cap="flat">
              <a:noFill/>
              <a:miter lim="400000"/>
            </a:ln>
            <a:effectLst/>
          </p:spPr>
        </p:pic>
        <p:sp>
          <p:nvSpPr>
            <p:cNvPr id="121" name="0"/>
            <p:cNvSpPr txBox="1"/>
            <p:nvPr/>
          </p:nvSpPr>
          <p:spPr>
            <a:xfrm>
              <a:off x="48220" y="259092"/>
              <a:ext cx="205615"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a:t>
              </a:r>
            </a:p>
          </p:txBody>
        </p:sp>
        <p:sp>
          <p:nvSpPr>
            <p:cNvPr id="122" name="0.2"/>
            <p:cNvSpPr txBox="1"/>
            <p:nvPr/>
          </p:nvSpPr>
          <p:spPr>
            <a:xfrm>
              <a:off x="433905"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0.2</a:t>
              </a:r>
            </a:p>
          </p:txBody>
        </p:sp>
        <p:sp>
          <p:nvSpPr>
            <p:cNvPr id="123" name="0.4"/>
            <p:cNvSpPr txBox="1"/>
            <p:nvPr/>
          </p:nvSpPr>
          <p:spPr>
            <a:xfrm>
              <a:off x="957494"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0.4</a:t>
              </a:r>
            </a:p>
          </p:txBody>
        </p:sp>
        <p:sp>
          <p:nvSpPr>
            <p:cNvPr id="124" name="0.6"/>
            <p:cNvSpPr txBox="1"/>
            <p:nvPr/>
          </p:nvSpPr>
          <p:spPr>
            <a:xfrm>
              <a:off x="1428409"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0.6</a:t>
              </a:r>
            </a:p>
          </p:txBody>
        </p:sp>
        <p:sp>
          <p:nvSpPr>
            <p:cNvPr id="125" name="0.8"/>
            <p:cNvSpPr txBox="1"/>
            <p:nvPr/>
          </p:nvSpPr>
          <p:spPr>
            <a:xfrm>
              <a:off x="1916881"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0.8</a:t>
              </a:r>
            </a:p>
          </p:txBody>
        </p:sp>
        <p:sp>
          <p:nvSpPr>
            <p:cNvPr id="126" name="1"/>
            <p:cNvSpPr txBox="1"/>
            <p:nvPr/>
          </p:nvSpPr>
          <p:spPr>
            <a:xfrm>
              <a:off x="2455467" y="259092"/>
              <a:ext cx="205615"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1</a:t>
              </a:r>
            </a:p>
          </p:txBody>
        </p:sp>
      </p:grpSp>
      <p:sp>
        <p:nvSpPr>
          <p:cNvPr id="128" name="Figure 1: Metabolic phenotypes are heritable"/>
          <p:cNvSpPr txBox="1"/>
          <p:nvPr/>
        </p:nvSpPr>
        <p:spPr>
          <a:xfrm>
            <a:off x="9793251" y="286042"/>
            <a:ext cx="3459474"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Figure 1: Metabolic phenotypes are heritable</a:t>
            </a:r>
          </a:p>
        </p:txBody>
      </p:sp>
      <p:pic>
        <p:nvPicPr>
          <p:cNvPr id="129" name="Image" descr="Image"/>
          <p:cNvPicPr>
            <a:picLocks noChangeAspect="1"/>
          </p:cNvPicPr>
          <p:nvPr/>
        </p:nvPicPr>
        <p:blipFill>
          <a:blip r:embed="rId5"/>
          <a:stretch>
            <a:fillRect/>
          </a:stretch>
        </p:blipFill>
        <p:spPr>
          <a:xfrm>
            <a:off x="162765" y="-316217"/>
            <a:ext cx="3032132" cy="3032133"/>
          </a:xfrm>
          <a:prstGeom prst="rect">
            <a:avLst/>
          </a:prstGeom>
          <a:ln w="12700">
            <a:miter lim="400000"/>
          </a:ln>
        </p:spPr>
      </p:pic>
      <p:sp>
        <p:nvSpPr>
          <p:cNvPr id="130" name="A"/>
          <p:cNvSpPr txBox="1"/>
          <p:nvPr/>
        </p:nvSpPr>
        <p:spPr>
          <a:xfrm>
            <a:off x="211837" y="174579"/>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131" name="B"/>
          <p:cNvSpPr txBox="1"/>
          <p:nvPr/>
        </p:nvSpPr>
        <p:spPr>
          <a:xfrm>
            <a:off x="210389" y="2457444"/>
            <a:ext cx="221591"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132" name="D"/>
          <p:cNvSpPr txBox="1"/>
          <p:nvPr/>
        </p:nvSpPr>
        <p:spPr>
          <a:xfrm>
            <a:off x="3117083" y="174579"/>
            <a:ext cx="227229"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D</a:t>
            </a:r>
          </a:p>
        </p:txBody>
      </p:sp>
      <p:sp>
        <p:nvSpPr>
          <p:cNvPr id="133" name="E"/>
          <p:cNvSpPr txBox="1"/>
          <p:nvPr/>
        </p:nvSpPr>
        <p:spPr>
          <a:xfrm>
            <a:off x="3191716" y="2457444"/>
            <a:ext cx="213056"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E</a:t>
            </a:r>
          </a:p>
        </p:txBody>
      </p:sp>
      <p:sp>
        <p:nvSpPr>
          <p:cNvPr id="134" name="G"/>
          <p:cNvSpPr txBox="1"/>
          <p:nvPr/>
        </p:nvSpPr>
        <p:spPr>
          <a:xfrm>
            <a:off x="6600860" y="174579"/>
            <a:ext cx="229973"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G</a:t>
            </a:r>
          </a:p>
        </p:txBody>
      </p:sp>
      <p:pic>
        <p:nvPicPr>
          <p:cNvPr id="135" name="Image" descr="Image"/>
          <p:cNvPicPr>
            <a:picLocks noChangeAspect="1"/>
          </p:cNvPicPr>
          <p:nvPr/>
        </p:nvPicPr>
        <p:blipFill>
          <a:blip r:embed="rId6"/>
          <a:stretch>
            <a:fillRect/>
          </a:stretch>
        </p:blipFill>
        <p:spPr>
          <a:xfrm>
            <a:off x="346167" y="2613159"/>
            <a:ext cx="2904333" cy="2478997"/>
          </a:xfrm>
          <a:prstGeom prst="rect">
            <a:avLst/>
          </a:prstGeom>
          <a:ln w="12700">
            <a:miter lim="400000"/>
          </a:ln>
        </p:spPr>
      </p:pic>
      <p:sp>
        <p:nvSpPr>
          <p:cNvPr id="136" name="C"/>
          <p:cNvSpPr txBox="1"/>
          <p:nvPr/>
        </p:nvSpPr>
        <p:spPr>
          <a:xfrm>
            <a:off x="207570" y="5025578"/>
            <a:ext cx="22722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137" name="Text"/>
          <p:cNvSpPr txBox="1"/>
          <p:nvPr/>
        </p:nvSpPr>
        <p:spPr>
          <a:xfrm>
            <a:off x="6883696" y="5724166"/>
            <a:ext cx="1270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spcBef>
                <a:spcPts val="1200"/>
              </a:spcBef>
              <a:defRPr sz="1200" b="0">
                <a:latin typeface="Times Roman"/>
                <a:ea typeface="Times Roman"/>
                <a:cs typeface="Times Roman"/>
                <a:sym typeface="Times Roman"/>
              </a:defRPr>
            </a:pPr>
            <a:endParaRPr/>
          </a:p>
        </p:txBody>
      </p:sp>
      <p:pic>
        <p:nvPicPr>
          <p:cNvPr id="138" name="Image" descr="Image"/>
          <p:cNvPicPr>
            <a:picLocks noChangeAspect="1"/>
          </p:cNvPicPr>
          <p:nvPr/>
        </p:nvPicPr>
        <p:blipFill>
          <a:blip r:embed="rId7"/>
          <a:stretch>
            <a:fillRect/>
          </a:stretch>
        </p:blipFill>
        <p:spPr>
          <a:xfrm>
            <a:off x="541735" y="5154064"/>
            <a:ext cx="2423217" cy="2781834"/>
          </a:xfrm>
          <a:prstGeom prst="rect">
            <a:avLst/>
          </a:prstGeom>
          <a:ln w="12700">
            <a:miter lim="400000"/>
          </a:ln>
        </p:spPr>
      </p:pic>
      <p:pic>
        <p:nvPicPr>
          <p:cNvPr id="139" name="Image" descr="Image"/>
          <p:cNvPicPr>
            <a:picLocks noChangeAspect="1"/>
          </p:cNvPicPr>
          <p:nvPr/>
        </p:nvPicPr>
        <p:blipFill>
          <a:blip r:embed="rId8"/>
          <a:stretch>
            <a:fillRect/>
          </a:stretch>
        </p:blipFill>
        <p:spPr>
          <a:xfrm>
            <a:off x="3178752" y="4944230"/>
            <a:ext cx="6617239" cy="3411903"/>
          </a:xfrm>
          <a:prstGeom prst="rect">
            <a:avLst/>
          </a:prstGeom>
          <a:ln w="12700">
            <a:miter lim="400000"/>
          </a:ln>
        </p:spPr>
      </p:pic>
      <p:sp>
        <p:nvSpPr>
          <p:cNvPr id="140" name="F"/>
          <p:cNvSpPr txBox="1"/>
          <p:nvPr/>
        </p:nvSpPr>
        <p:spPr>
          <a:xfrm>
            <a:off x="3255361" y="5025578"/>
            <a:ext cx="204674"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F</a:t>
            </a:r>
          </a:p>
        </p:txBody>
      </p:sp>
      <p:pic>
        <p:nvPicPr>
          <p:cNvPr id="141" name="Image" descr="Image"/>
          <p:cNvPicPr>
            <a:picLocks noChangeAspect="1"/>
          </p:cNvPicPr>
          <p:nvPr/>
        </p:nvPicPr>
        <p:blipFill>
          <a:blip r:embed="rId9"/>
          <a:stretch>
            <a:fillRect/>
          </a:stretch>
        </p:blipFill>
        <p:spPr>
          <a:xfrm>
            <a:off x="3249155" y="2555570"/>
            <a:ext cx="3136969" cy="2352727"/>
          </a:xfrm>
          <a:prstGeom prst="rect">
            <a:avLst/>
          </a:prstGeom>
          <a:ln w="12700">
            <a:miter lim="400000"/>
          </a:ln>
        </p:spPr>
      </p:pic>
      <p:pic>
        <p:nvPicPr>
          <p:cNvPr id="142" name="Image" descr="Image"/>
          <p:cNvPicPr>
            <a:picLocks noChangeAspect="1"/>
          </p:cNvPicPr>
          <p:nvPr/>
        </p:nvPicPr>
        <p:blipFill>
          <a:blip r:embed="rId10"/>
          <a:stretch>
            <a:fillRect/>
          </a:stretch>
        </p:blipFill>
        <p:spPr>
          <a:xfrm>
            <a:off x="3302278" y="309145"/>
            <a:ext cx="2863201" cy="2254102"/>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1" name="pasted-movie.png" descr="pasted-movie.png"/>
          <p:cNvPicPr>
            <a:picLocks noChangeAspect="1"/>
          </p:cNvPicPr>
          <p:nvPr/>
        </p:nvPicPr>
        <p:blipFill>
          <a:blip r:embed="rId3"/>
          <a:stretch>
            <a:fillRect/>
          </a:stretch>
        </p:blipFill>
        <p:spPr>
          <a:xfrm>
            <a:off x="605232" y="6032523"/>
            <a:ext cx="5994394" cy="2997197"/>
          </a:xfrm>
          <a:prstGeom prst="rect">
            <a:avLst/>
          </a:prstGeom>
          <a:ln w="12700">
            <a:miter lim="400000"/>
          </a:ln>
        </p:spPr>
      </p:pic>
      <p:pic>
        <p:nvPicPr>
          <p:cNvPr id="422" name="pasted-movie.png" descr="pasted-movie.png"/>
          <p:cNvPicPr>
            <a:picLocks noChangeAspect="1"/>
          </p:cNvPicPr>
          <p:nvPr/>
        </p:nvPicPr>
        <p:blipFill>
          <a:blip r:embed="rId4"/>
          <a:stretch>
            <a:fillRect/>
          </a:stretch>
        </p:blipFill>
        <p:spPr>
          <a:xfrm>
            <a:off x="605232" y="3582851"/>
            <a:ext cx="5994394" cy="2997197"/>
          </a:xfrm>
          <a:prstGeom prst="rect">
            <a:avLst/>
          </a:prstGeom>
          <a:ln w="12700">
            <a:miter lim="400000"/>
          </a:ln>
        </p:spPr>
      </p:pic>
      <p:pic>
        <p:nvPicPr>
          <p:cNvPr id="423" name="pasted-movie.png" descr="pasted-movie.png"/>
          <p:cNvPicPr>
            <a:picLocks noChangeAspect="1"/>
          </p:cNvPicPr>
          <p:nvPr/>
        </p:nvPicPr>
        <p:blipFill>
          <a:blip r:embed="rId5"/>
          <a:stretch>
            <a:fillRect/>
          </a:stretch>
        </p:blipFill>
        <p:spPr>
          <a:xfrm>
            <a:off x="605232" y="1105344"/>
            <a:ext cx="5994394" cy="2997197"/>
          </a:xfrm>
          <a:prstGeom prst="rect">
            <a:avLst/>
          </a:prstGeom>
          <a:ln w="12700">
            <a:miter lim="400000"/>
          </a:ln>
        </p:spPr>
      </p:pic>
      <p:sp>
        <p:nvSpPr>
          <p:cNvPr id="424" name="Liver"/>
          <p:cNvSpPr txBox="1"/>
          <p:nvPr/>
        </p:nvSpPr>
        <p:spPr>
          <a:xfrm rot="16200000">
            <a:off x="82333" y="4780642"/>
            <a:ext cx="647854"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Liver</a:t>
            </a:r>
          </a:p>
        </p:txBody>
      </p:sp>
      <p:sp>
        <p:nvSpPr>
          <p:cNvPr id="425" name="Supplemental Figure"/>
          <p:cNvSpPr txBox="1"/>
          <p:nvPr/>
        </p:nvSpPr>
        <p:spPr>
          <a:xfrm>
            <a:off x="86458" y="129826"/>
            <a:ext cx="311079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Supplemental Figure</a:t>
            </a:r>
          </a:p>
        </p:txBody>
      </p:sp>
      <p:sp>
        <p:nvSpPr>
          <p:cNvPr id="426" name="Adipose"/>
          <p:cNvSpPr txBox="1"/>
          <p:nvPr/>
        </p:nvSpPr>
        <p:spPr>
          <a:xfrm rot="16200000">
            <a:off x="-95175" y="2277186"/>
            <a:ext cx="1002870"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Adipose</a:t>
            </a:r>
          </a:p>
        </p:txBody>
      </p:sp>
      <p:sp>
        <p:nvSpPr>
          <p:cNvPr id="427" name="Muscle"/>
          <p:cNvSpPr txBox="1"/>
          <p:nvPr/>
        </p:nvSpPr>
        <p:spPr>
          <a:xfrm rot="16200000">
            <a:off x="-44425" y="7081819"/>
            <a:ext cx="901370"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Muscle</a:t>
            </a:r>
          </a:p>
        </p:txBody>
      </p:sp>
      <p:sp>
        <p:nvSpPr>
          <p:cNvPr id="428" name="imputed-measured correlation"/>
          <p:cNvSpPr txBox="1"/>
          <p:nvPr/>
        </p:nvSpPr>
        <p:spPr>
          <a:xfrm>
            <a:off x="791129" y="1012260"/>
            <a:ext cx="2459914" cy="679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imputed-measured correlation</a:t>
            </a:r>
          </a:p>
        </p:txBody>
      </p:sp>
      <p:sp>
        <p:nvSpPr>
          <p:cNvPr id="429" name="Correlation vs. eQTL LOD"/>
          <p:cNvSpPr txBox="1"/>
          <p:nvPr/>
        </p:nvSpPr>
        <p:spPr>
          <a:xfrm>
            <a:off x="3661935" y="989862"/>
            <a:ext cx="2459914" cy="679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Correlation vs. eQTL LOD</a:t>
            </a:r>
          </a:p>
        </p:txBody>
      </p:sp>
      <p:sp>
        <p:nvSpPr>
          <p:cNvPr id="430" name="A"/>
          <p:cNvSpPr txBox="1"/>
          <p:nvPr/>
        </p:nvSpPr>
        <p:spPr>
          <a:xfrm>
            <a:off x="388240" y="979020"/>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sp>
        <p:nvSpPr>
          <p:cNvPr id="431" name="B"/>
          <p:cNvSpPr txBox="1"/>
          <p:nvPr/>
        </p:nvSpPr>
        <p:spPr>
          <a:xfrm>
            <a:off x="3327948" y="979020"/>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grpSp>
        <p:nvGrpSpPr>
          <p:cNvPr id="436" name="Group"/>
          <p:cNvGrpSpPr/>
          <p:nvPr/>
        </p:nvGrpSpPr>
        <p:grpSpPr>
          <a:xfrm>
            <a:off x="6591975" y="465062"/>
            <a:ext cx="6748769" cy="4820550"/>
            <a:chOff x="0" y="0"/>
            <a:chExt cx="6748768" cy="4820548"/>
          </a:xfrm>
        </p:grpSpPr>
        <p:pic>
          <p:nvPicPr>
            <p:cNvPr id="432" name="pasted-movie.png" descr="pasted-movie.png"/>
            <p:cNvPicPr>
              <a:picLocks noChangeAspect="1"/>
            </p:cNvPicPr>
            <p:nvPr/>
          </p:nvPicPr>
          <p:blipFill>
            <a:blip r:embed="rId6"/>
            <a:stretch>
              <a:fillRect/>
            </a:stretch>
          </p:blipFill>
          <p:spPr>
            <a:xfrm>
              <a:off x="0" y="0"/>
              <a:ext cx="6748769" cy="4820549"/>
            </a:xfrm>
            <a:prstGeom prst="rect">
              <a:avLst/>
            </a:prstGeom>
            <a:ln w="12700" cap="flat">
              <a:noFill/>
              <a:miter lim="400000"/>
            </a:ln>
            <a:effectLst/>
          </p:spPr>
        </p:pic>
        <p:sp>
          <p:nvSpPr>
            <p:cNvPr id="433" name="Adipose"/>
            <p:cNvSpPr txBox="1"/>
            <p:nvPr/>
          </p:nvSpPr>
          <p:spPr>
            <a:xfrm>
              <a:off x="1565437" y="4071128"/>
              <a:ext cx="673151"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Adipose</a:t>
              </a:r>
            </a:p>
          </p:txBody>
        </p:sp>
        <p:sp>
          <p:nvSpPr>
            <p:cNvPr id="434" name="Liver"/>
            <p:cNvSpPr txBox="1"/>
            <p:nvPr/>
          </p:nvSpPr>
          <p:spPr>
            <a:xfrm>
              <a:off x="3190822" y="4047842"/>
              <a:ext cx="441656" cy="27513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Liver</a:t>
              </a:r>
            </a:p>
          </p:txBody>
        </p:sp>
        <p:sp>
          <p:nvSpPr>
            <p:cNvPr id="435" name="Skeletal Muscle"/>
            <p:cNvSpPr txBox="1"/>
            <p:nvPr/>
          </p:nvSpPr>
          <p:spPr>
            <a:xfrm>
              <a:off x="4387954" y="4039584"/>
              <a:ext cx="1186893" cy="27513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Skeletal Muscle</a:t>
              </a:r>
            </a:p>
          </p:txBody>
        </p:sp>
      </p:grpSp>
      <p:sp>
        <p:nvSpPr>
          <p:cNvPr id="437" name="C"/>
          <p:cNvSpPr txBox="1"/>
          <p:nvPr/>
        </p:nvSpPr>
        <p:spPr>
          <a:xfrm>
            <a:off x="6455041" y="979020"/>
            <a:ext cx="340158"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Figure 7: CC-RIX validation"/>
          <p:cNvSpPr txBox="1"/>
          <p:nvPr/>
        </p:nvSpPr>
        <p:spPr>
          <a:xfrm>
            <a:off x="86458" y="129826"/>
            <a:ext cx="403098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7: CC-RIX validation</a:t>
            </a:r>
          </a:p>
        </p:txBody>
      </p:sp>
      <p:sp>
        <p:nvSpPr>
          <p:cNvPr id="442" name="A"/>
          <p:cNvSpPr txBox="1"/>
          <p:nvPr/>
        </p:nvSpPr>
        <p:spPr>
          <a:xfrm>
            <a:off x="122233" y="678039"/>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grpSp>
        <p:nvGrpSpPr>
          <p:cNvPr id="491" name="Group"/>
          <p:cNvGrpSpPr/>
          <p:nvPr/>
        </p:nvGrpSpPr>
        <p:grpSpPr>
          <a:xfrm>
            <a:off x="444149" y="732711"/>
            <a:ext cx="4995515" cy="6622389"/>
            <a:chOff x="0" y="0"/>
            <a:chExt cx="4995514" cy="6622388"/>
          </a:xfrm>
        </p:grpSpPr>
        <p:sp>
          <p:nvSpPr>
            <p:cNvPr id="443" name="Line"/>
            <p:cNvSpPr/>
            <p:nvPr/>
          </p:nvSpPr>
          <p:spPr>
            <a:xfrm>
              <a:off x="1793770" y="2590604"/>
              <a:ext cx="1" cy="314255"/>
            </a:xfrm>
            <a:prstGeom prst="line">
              <a:avLst/>
            </a:prstGeom>
            <a:noFill/>
            <a:ln w="25400" cap="flat">
              <a:solidFill>
                <a:srgbClr val="000000"/>
              </a:solidFill>
              <a:prstDash val="sysDot"/>
              <a:miter lim="400000"/>
              <a:tailEnd type="triangle" w="med" len="med"/>
            </a:ln>
            <a:effectLst/>
          </p:spPr>
          <p:txBody>
            <a:bodyPr wrap="square" lIns="50800" tIns="50800" rIns="50800" bIns="50800" numCol="1" anchor="ctr">
              <a:noAutofit/>
            </a:bodyPr>
            <a:lstStyle/>
            <a:p>
              <a:endParaRPr/>
            </a:p>
          </p:txBody>
        </p:sp>
        <p:sp>
          <p:nvSpPr>
            <p:cNvPr id="444" name="Rectangle"/>
            <p:cNvSpPr/>
            <p:nvPr/>
          </p:nvSpPr>
          <p:spPr>
            <a:xfrm>
              <a:off x="953149" y="5373111"/>
              <a:ext cx="1968501" cy="933785"/>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5" name="Locally controlled transcripts for each individual"/>
            <p:cNvSpPr txBox="1"/>
            <p:nvPr/>
          </p:nvSpPr>
          <p:spPr>
            <a:xfrm>
              <a:off x="1047339" y="5646409"/>
              <a:ext cx="1780121" cy="65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Locally controlled transcripts for each individual</a:t>
              </a:r>
            </a:p>
          </p:txBody>
        </p:sp>
        <p:sp>
          <p:nvSpPr>
            <p:cNvPr id="446" name="Imputed gene expression"/>
            <p:cNvSpPr txBox="1"/>
            <p:nvPr/>
          </p:nvSpPr>
          <p:spPr>
            <a:xfrm>
              <a:off x="950021" y="5336273"/>
              <a:ext cx="1974756" cy="298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Imputed gene expression</a:t>
              </a:r>
            </a:p>
          </p:txBody>
        </p:sp>
        <p:sp>
          <p:nvSpPr>
            <p:cNvPr id="447" name="Rectangle"/>
            <p:cNvSpPr/>
            <p:nvPr/>
          </p:nvSpPr>
          <p:spPr>
            <a:xfrm>
              <a:off x="2998757" y="5376518"/>
              <a:ext cx="196850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8" name="Transcript Loadings"/>
            <p:cNvSpPr txBox="1"/>
            <p:nvPr/>
          </p:nvSpPr>
          <p:spPr>
            <a:xfrm>
              <a:off x="3126093" y="5375002"/>
              <a:ext cx="171365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449" name="Effect of increased expression on phenotype score"/>
            <p:cNvSpPr txBox="1"/>
            <p:nvPr/>
          </p:nvSpPr>
          <p:spPr>
            <a:xfrm>
              <a:off x="3200491" y="5657236"/>
              <a:ext cx="1564859" cy="630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Effect of increased expression on phenotype score</a:t>
              </a:r>
            </a:p>
          </p:txBody>
        </p:sp>
        <p:sp>
          <p:nvSpPr>
            <p:cNvPr id="450" name="Rectangle"/>
            <p:cNvSpPr/>
            <p:nvPr/>
          </p:nvSpPr>
          <p:spPr>
            <a:xfrm>
              <a:off x="933777" y="6360590"/>
              <a:ext cx="4011019" cy="249229"/>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1" name="Predict Traits from locally regulated transcription"/>
            <p:cNvSpPr txBox="1"/>
            <p:nvPr/>
          </p:nvSpPr>
          <p:spPr>
            <a:xfrm>
              <a:off x="883058" y="6316305"/>
              <a:ext cx="4112457" cy="28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 Traits from locally regulated transcription</a:t>
              </a:r>
            </a:p>
          </p:txBody>
        </p:sp>
        <p:sp>
          <p:nvSpPr>
            <p:cNvPr id="452" name="Line"/>
            <p:cNvSpPr/>
            <p:nvPr/>
          </p:nvSpPr>
          <p:spPr>
            <a:xfrm flipV="1">
              <a:off x="3209201" y="17505"/>
              <a:ext cx="5295" cy="253263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53" name="Rectangle"/>
            <p:cNvSpPr/>
            <p:nvPr/>
          </p:nvSpPr>
          <p:spPr>
            <a:xfrm>
              <a:off x="358951" y="25246"/>
              <a:ext cx="2849573"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4" name="DO mice"/>
            <p:cNvSpPr txBox="1"/>
            <p:nvPr/>
          </p:nvSpPr>
          <p:spPr>
            <a:xfrm>
              <a:off x="1420124" y="-1"/>
              <a:ext cx="72131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DO mice</a:t>
              </a:r>
            </a:p>
          </p:txBody>
        </p:sp>
        <p:sp>
          <p:nvSpPr>
            <p:cNvPr id="455" name="Rectangle"/>
            <p:cNvSpPr/>
            <p:nvPr/>
          </p:nvSpPr>
          <p:spPr>
            <a:xfrm>
              <a:off x="437990" y="336733"/>
              <a:ext cx="1312008" cy="108500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6" name="Transcripts"/>
            <p:cNvSpPr txBox="1"/>
            <p:nvPr/>
          </p:nvSpPr>
          <p:spPr>
            <a:xfrm>
              <a:off x="458993" y="32720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457" name="Bulk RNA Seq…"/>
            <p:cNvSpPr txBox="1"/>
            <p:nvPr/>
          </p:nvSpPr>
          <p:spPr>
            <a:xfrm>
              <a:off x="458993" y="581356"/>
              <a:ext cx="1270001" cy="782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458" name="Rectangle"/>
            <p:cNvSpPr/>
            <p:nvPr/>
          </p:nvSpPr>
          <p:spPr>
            <a:xfrm>
              <a:off x="1824075" y="33673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9" name="Local Haplotype"/>
            <p:cNvSpPr txBox="1"/>
            <p:nvPr/>
          </p:nvSpPr>
          <p:spPr>
            <a:xfrm>
              <a:off x="1776641" y="33810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grpSp>
          <p:nvGrpSpPr>
            <p:cNvPr id="464" name="Group"/>
            <p:cNvGrpSpPr/>
            <p:nvPr/>
          </p:nvGrpSpPr>
          <p:grpSpPr>
            <a:xfrm>
              <a:off x="3346615" y="4525104"/>
              <a:ext cx="1500194" cy="758534"/>
              <a:chOff x="0" y="18973"/>
              <a:chExt cx="1500193" cy="758533"/>
            </a:xfrm>
          </p:grpSpPr>
          <p:sp>
            <p:nvSpPr>
              <p:cNvPr id="460" name="Arrow"/>
              <p:cNvSpPr/>
              <p:nvPr/>
            </p:nvSpPr>
            <p:spPr>
              <a:xfrm rot="5400000">
                <a:off x="447404" y="307466"/>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1" name="Rectangle"/>
              <p:cNvSpPr/>
              <p:nvPr/>
            </p:nvSpPr>
            <p:spPr>
              <a:xfrm>
                <a:off x="15792" y="18973"/>
                <a:ext cx="1459799"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2" name="HDMA in DO mice"/>
              <p:cNvSpPr/>
              <p:nvPr/>
            </p:nvSpPr>
            <p:spPr>
              <a:xfrm>
                <a:off x="0" y="143839"/>
                <a:ext cx="15001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HDMA in DO mice</a:t>
                </a:r>
              </a:p>
            </p:txBody>
          </p:sp>
          <p:sp>
            <p:nvSpPr>
              <p:cNvPr id="463" name="Rectangle"/>
              <p:cNvSpPr/>
              <p:nvPr/>
            </p:nvSpPr>
            <p:spPr>
              <a:xfrm>
                <a:off x="713254" y="244788"/>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465" name="Line"/>
            <p:cNvSpPr/>
            <p:nvPr/>
          </p:nvSpPr>
          <p:spPr>
            <a:xfrm flipV="1">
              <a:off x="359763" y="266546"/>
              <a:ext cx="1" cy="229633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66" name="Arrow"/>
            <p:cNvSpPr/>
            <p:nvPr/>
          </p:nvSpPr>
          <p:spPr>
            <a:xfrm rot="5400000">
              <a:off x="1505410" y="4793987"/>
              <a:ext cx="66018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7" name="Rectangle"/>
            <p:cNvSpPr/>
            <p:nvPr/>
          </p:nvSpPr>
          <p:spPr>
            <a:xfrm>
              <a:off x="383751" y="4523580"/>
              <a:ext cx="285243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8" name="Rectangle"/>
            <p:cNvSpPr/>
            <p:nvPr/>
          </p:nvSpPr>
          <p:spPr>
            <a:xfrm>
              <a:off x="458422" y="3334773"/>
              <a:ext cx="1312008" cy="108500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9" name="Transcripts"/>
            <p:cNvSpPr txBox="1"/>
            <p:nvPr/>
          </p:nvSpPr>
          <p:spPr>
            <a:xfrm>
              <a:off x="479426" y="332524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470" name="Bulk RNA Seq…"/>
            <p:cNvSpPr txBox="1"/>
            <p:nvPr/>
          </p:nvSpPr>
          <p:spPr>
            <a:xfrm>
              <a:off x="479426" y="3579396"/>
              <a:ext cx="1270001" cy="78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471" name="Impute Locally Regulated Transcription"/>
            <p:cNvSpPr txBox="1"/>
            <p:nvPr/>
          </p:nvSpPr>
          <p:spPr>
            <a:xfrm>
              <a:off x="393834" y="4504607"/>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Impute Locally Regulated Transcription</a:t>
              </a:r>
            </a:p>
          </p:txBody>
        </p:sp>
        <p:sp>
          <p:nvSpPr>
            <p:cNvPr id="472" name="Rectangle"/>
            <p:cNvSpPr/>
            <p:nvPr/>
          </p:nvSpPr>
          <p:spPr>
            <a:xfrm>
              <a:off x="1788517" y="4736860"/>
              <a:ext cx="94256" cy="14071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3" name="Rectangle"/>
            <p:cNvSpPr/>
            <p:nvPr/>
          </p:nvSpPr>
          <p:spPr>
            <a:xfrm>
              <a:off x="1820818" y="333477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4" name="Local Haplotype"/>
            <p:cNvSpPr txBox="1"/>
            <p:nvPr/>
          </p:nvSpPr>
          <p:spPr>
            <a:xfrm>
              <a:off x="1773384" y="333614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sp>
          <p:nvSpPr>
            <p:cNvPr id="475" name="Rectangle"/>
            <p:cNvSpPr/>
            <p:nvPr/>
          </p:nvSpPr>
          <p:spPr>
            <a:xfrm>
              <a:off x="382221" y="2992558"/>
              <a:ext cx="285549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6" name="CC-RIX mice"/>
            <p:cNvSpPr txBox="1"/>
            <p:nvPr/>
          </p:nvSpPr>
          <p:spPr>
            <a:xfrm>
              <a:off x="1298359" y="2967311"/>
              <a:ext cx="1023215"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CC-RIX mice</a:t>
              </a:r>
            </a:p>
          </p:txBody>
        </p:sp>
        <p:sp>
          <p:nvSpPr>
            <p:cNvPr id="477" name="Line"/>
            <p:cNvSpPr/>
            <p:nvPr/>
          </p:nvSpPr>
          <p:spPr>
            <a:xfrm flipV="1">
              <a:off x="3234605" y="2980337"/>
              <a:ext cx="4137" cy="180624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78" name="Rectangle"/>
            <p:cNvSpPr/>
            <p:nvPr/>
          </p:nvSpPr>
          <p:spPr>
            <a:xfrm rot="16200000">
              <a:off x="-735588" y="3752408"/>
              <a:ext cx="179805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9" name="CC-RIX Imputation"/>
            <p:cNvSpPr txBox="1"/>
            <p:nvPr/>
          </p:nvSpPr>
          <p:spPr>
            <a:xfrm rot="16200000">
              <a:off x="-732462" y="3733434"/>
              <a:ext cx="179179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CC-RIX Imputation</a:t>
              </a:r>
            </a:p>
          </p:txBody>
        </p:sp>
        <p:sp>
          <p:nvSpPr>
            <p:cNvPr id="480" name="Line"/>
            <p:cNvSpPr/>
            <p:nvPr/>
          </p:nvSpPr>
          <p:spPr>
            <a:xfrm flipH="1" flipV="1">
              <a:off x="381419" y="2982265"/>
              <a:ext cx="11842" cy="1784752"/>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81" name="Rectangle"/>
            <p:cNvSpPr/>
            <p:nvPr/>
          </p:nvSpPr>
          <p:spPr>
            <a:xfrm rot="16200000">
              <a:off x="-495305" y="5858378"/>
              <a:ext cx="1278288"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2" name="Prediction"/>
            <p:cNvSpPr txBox="1"/>
            <p:nvPr/>
          </p:nvSpPr>
          <p:spPr>
            <a:xfrm rot="16200000">
              <a:off x="-320635" y="5839404"/>
              <a:ext cx="92894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Prediction</a:t>
              </a:r>
            </a:p>
          </p:txBody>
        </p:sp>
        <p:sp>
          <p:nvSpPr>
            <p:cNvPr id="483" name="Rectangle"/>
            <p:cNvSpPr/>
            <p:nvPr/>
          </p:nvSpPr>
          <p:spPr>
            <a:xfrm>
              <a:off x="357993" y="2305337"/>
              <a:ext cx="2850712"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4" name="local eQTL"/>
            <p:cNvSpPr txBox="1"/>
            <p:nvPr/>
          </p:nvSpPr>
          <p:spPr>
            <a:xfrm>
              <a:off x="1346591" y="2292637"/>
              <a:ext cx="868377"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local eQTL</a:t>
              </a:r>
            </a:p>
          </p:txBody>
        </p:sp>
        <p:sp>
          <p:nvSpPr>
            <p:cNvPr id="485" name="Rectangle"/>
            <p:cNvSpPr/>
            <p:nvPr/>
          </p:nvSpPr>
          <p:spPr>
            <a:xfrm rot="16200000">
              <a:off x="-1120453" y="1158955"/>
              <a:ext cx="2531025"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6" name="DO eQTL analysis"/>
            <p:cNvSpPr txBox="1"/>
            <p:nvPr/>
          </p:nvSpPr>
          <p:spPr>
            <a:xfrm rot="16200000">
              <a:off x="-605399" y="1139982"/>
              <a:ext cx="1500917"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DO eQTL analysis</a:t>
              </a:r>
            </a:p>
          </p:txBody>
        </p:sp>
        <p:sp>
          <p:nvSpPr>
            <p:cNvPr id="487" name="Arrow"/>
            <p:cNvSpPr/>
            <p:nvPr/>
          </p:nvSpPr>
          <p:spPr>
            <a:xfrm rot="5400000">
              <a:off x="1544359" y="1765175"/>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8" name="Rectangle"/>
            <p:cNvSpPr/>
            <p:nvPr/>
          </p:nvSpPr>
          <p:spPr>
            <a:xfrm>
              <a:off x="360574" y="1476682"/>
              <a:ext cx="284697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9" name="eQTL analysis"/>
            <p:cNvSpPr txBox="1"/>
            <p:nvPr/>
          </p:nvSpPr>
          <p:spPr>
            <a:xfrm>
              <a:off x="376658" y="1457709"/>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eQTL analysis</a:t>
              </a:r>
            </a:p>
          </p:txBody>
        </p:sp>
        <p:sp>
          <p:nvSpPr>
            <p:cNvPr id="490" name="Rectangle"/>
            <p:cNvSpPr/>
            <p:nvPr/>
          </p:nvSpPr>
          <p:spPr>
            <a:xfrm>
              <a:off x="1810209" y="1702497"/>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492" name="Adipose"/>
          <p:cNvSpPr txBox="1"/>
          <p:nvPr/>
        </p:nvSpPr>
        <p:spPr>
          <a:xfrm rot="16200000">
            <a:off x="5402208" y="1956422"/>
            <a:ext cx="1299059"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Adipose</a:t>
            </a:r>
          </a:p>
        </p:txBody>
      </p:sp>
      <p:sp>
        <p:nvSpPr>
          <p:cNvPr id="493" name="Liver"/>
          <p:cNvSpPr txBox="1"/>
          <p:nvPr/>
        </p:nvSpPr>
        <p:spPr>
          <a:xfrm rot="16200000">
            <a:off x="5638885" y="3911632"/>
            <a:ext cx="82570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Liver</a:t>
            </a:r>
          </a:p>
        </p:txBody>
      </p:sp>
      <p:sp>
        <p:nvSpPr>
          <p:cNvPr id="494" name="Muscle"/>
          <p:cNvSpPr txBox="1"/>
          <p:nvPr/>
        </p:nvSpPr>
        <p:spPr>
          <a:xfrm rot="16200000">
            <a:off x="5469874" y="5981929"/>
            <a:ext cx="116372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Muscle</a:t>
            </a:r>
          </a:p>
        </p:txBody>
      </p:sp>
      <p:sp>
        <p:nvSpPr>
          <p:cNvPr id="495" name="B"/>
          <p:cNvSpPr txBox="1"/>
          <p:nvPr/>
        </p:nvSpPr>
        <p:spPr>
          <a:xfrm>
            <a:off x="5324554" y="678039"/>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pic>
        <p:nvPicPr>
          <p:cNvPr id="496" name="pasted-movie.png" descr="pasted-movie.png"/>
          <p:cNvPicPr>
            <a:picLocks noChangeAspect="1"/>
          </p:cNvPicPr>
          <p:nvPr/>
        </p:nvPicPr>
        <p:blipFill>
          <a:blip r:embed="rId3"/>
          <a:stretch>
            <a:fillRect/>
          </a:stretch>
        </p:blipFill>
        <p:spPr>
          <a:xfrm>
            <a:off x="8511803" y="3200416"/>
            <a:ext cx="2060280" cy="1905001"/>
          </a:xfrm>
          <a:prstGeom prst="rect">
            <a:avLst/>
          </a:prstGeom>
          <a:ln w="12700">
            <a:miter lim="400000"/>
          </a:ln>
        </p:spPr>
      </p:pic>
      <p:pic>
        <p:nvPicPr>
          <p:cNvPr id="497" name="pasted-movie.png" descr="pasted-movie.png"/>
          <p:cNvPicPr>
            <a:picLocks noChangeAspect="1"/>
          </p:cNvPicPr>
          <p:nvPr/>
        </p:nvPicPr>
        <p:blipFill>
          <a:blip r:embed="rId4"/>
          <a:stretch>
            <a:fillRect/>
          </a:stretch>
        </p:blipFill>
        <p:spPr>
          <a:xfrm>
            <a:off x="8494948" y="5383969"/>
            <a:ext cx="2093989" cy="1905001"/>
          </a:xfrm>
          <a:prstGeom prst="rect">
            <a:avLst/>
          </a:prstGeom>
          <a:ln w="12700">
            <a:miter lim="400000"/>
          </a:ln>
        </p:spPr>
      </p:pic>
      <p:pic>
        <p:nvPicPr>
          <p:cNvPr id="498" name="pasted-movie.png" descr="pasted-movie.png"/>
          <p:cNvPicPr>
            <a:picLocks noChangeAspect="1"/>
          </p:cNvPicPr>
          <p:nvPr/>
        </p:nvPicPr>
        <p:blipFill>
          <a:blip r:embed="rId5"/>
          <a:stretch>
            <a:fillRect/>
          </a:stretch>
        </p:blipFill>
        <p:spPr>
          <a:xfrm>
            <a:off x="8504734" y="1194008"/>
            <a:ext cx="2074418" cy="1905001"/>
          </a:xfrm>
          <a:prstGeom prst="rect">
            <a:avLst/>
          </a:prstGeom>
          <a:ln w="12700">
            <a:miter lim="400000"/>
          </a:ln>
        </p:spPr>
      </p:pic>
      <p:sp>
        <p:nvSpPr>
          <p:cNvPr id="499" name="Square"/>
          <p:cNvSpPr/>
          <p:nvPr/>
        </p:nvSpPr>
        <p:spPr>
          <a:xfrm>
            <a:off x="8918326" y="769527"/>
            <a:ext cx="303481" cy="303481"/>
          </a:xfrm>
          <a:prstGeom prst="rect">
            <a:avLst/>
          </a:prstGeom>
          <a:ln w="508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00" name="G"/>
          <p:cNvSpPr txBox="1"/>
          <p:nvPr/>
        </p:nvSpPr>
        <p:spPr>
          <a:xfrm>
            <a:off x="8911703" y="709235"/>
            <a:ext cx="316727"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G</a:t>
            </a:r>
          </a:p>
        </p:txBody>
      </p:sp>
      <p:sp>
        <p:nvSpPr>
          <p:cNvPr id="501" name="Line"/>
          <p:cNvSpPr/>
          <p:nvPr/>
        </p:nvSpPr>
        <p:spPr>
          <a:xfrm>
            <a:off x="9245737" y="921267"/>
            <a:ext cx="257666" cy="1"/>
          </a:xfrm>
          <a:prstGeom prst="line">
            <a:avLst/>
          </a:prstGeom>
          <a:ln w="25400">
            <a:solidFill>
              <a:srgbClr val="5E5E5E"/>
            </a:solidFill>
            <a:miter lim="400000"/>
            <a:tailEnd type="triangle"/>
          </a:ln>
        </p:spPr>
        <p:txBody>
          <a:bodyPr lIns="50800" tIns="50800" rIns="50800" bIns="50800" anchor="ctr"/>
          <a:lstStyle/>
          <a:p>
            <a:endParaRPr/>
          </a:p>
        </p:txBody>
      </p:sp>
      <p:sp>
        <p:nvSpPr>
          <p:cNvPr id="502" name="Square"/>
          <p:cNvSpPr/>
          <p:nvPr/>
        </p:nvSpPr>
        <p:spPr>
          <a:xfrm>
            <a:off x="9520709" y="769527"/>
            <a:ext cx="303480" cy="303481"/>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03" name="T"/>
          <p:cNvSpPr txBox="1"/>
          <p:nvPr/>
        </p:nvSpPr>
        <p:spPr>
          <a:xfrm>
            <a:off x="9533822" y="709235"/>
            <a:ext cx="277254"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T</a:t>
            </a:r>
          </a:p>
        </p:txBody>
      </p:sp>
      <p:sp>
        <p:nvSpPr>
          <p:cNvPr id="504" name="Square"/>
          <p:cNvSpPr/>
          <p:nvPr/>
        </p:nvSpPr>
        <p:spPr>
          <a:xfrm>
            <a:off x="10068511" y="769527"/>
            <a:ext cx="303480" cy="303481"/>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05" name="P"/>
          <p:cNvSpPr txBox="1"/>
          <p:nvPr/>
        </p:nvSpPr>
        <p:spPr>
          <a:xfrm>
            <a:off x="10074156" y="709235"/>
            <a:ext cx="292190"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P</a:t>
            </a:r>
          </a:p>
        </p:txBody>
      </p:sp>
      <p:sp>
        <p:nvSpPr>
          <p:cNvPr id="506" name="Line"/>
          <p:cNvSpPr/>
          <p:nvPr/>
        </p:nvSpPr>
        <p:spPr>
          <a:xfrm>
            <a:off x="9808567" y="921267"/>
            <a:ext cx="257667" cy="1"/>
          </a:xfrm>
          <a:prstGeom prst="line">
            <a:avLst/>
          </a:prstGeom>
          <a:ln w="25400">
            <a:solidFill>
              <a:srgbClr val="5E5E5E"/>
            </a:solidFill>
            <a:miter lim="400000"/>
            <a:tailEnd type="triangle"/>
          </a:ln>
        </p:spPr>
        <p:txBody>
          <a:bodyPr lIns="50800" tIns="50800" rIns="50800" bIns="50800" anchor="ctr"/>
          <a:lstStyle/>
          <a:p>
            <a:endParaRPr/>
          </a:p>
        </p:txBody>
      </p:sp>
      <p:sp>
        <p:nvSpPr>
          <p:cNvPr id="507" name="Body Weight"/>
          <p:cNvSpPr txBox="1"/>
          <p:nvPr/>
        </p:nvSpPr>
        <p:spPr>
          <a:xfrm rot="16200000">
            <a:off x="8032395" y="1917444"/>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08" name="Body Weight"/>
          <p:cNvSpPr txBox="1"/>
          <p:nvPr/>
        </p:nvSpPr>
        <p:spPr>
          <a:xfrm rot="16200000">
            <a:off x="8024137" y="3938055"/>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09" name="Body Weight"/>
          <p:cNvSpPr txBox="1"/>
          <p:nvPr/>
        </p:nvSpPr>
        <p:spPr>
          <a:xfrm rot="16200000">
            <a:off x="8030908" y="6108953"/>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pic>
        <p:nvPicPr>
          <p:cNvPr id="510" name="pasted-movie.png" descr="pasted-movie.png"/>
          <p:cNvPicPr>
            <a:picLocks noChangeAspect="1"/>
          </p:cNvPicPr>
          <p:nvPr/>
        </p:nvPicPr>
        <p:blipFill>
          <a:blip r:embed="rId6"/>
          <a:stretch>
            <a:fillRect/>
          </a:stretch>
        </p:blipFill>
        <p:spPr>
          <a:xfrm>
            <a:off x="6319239" y="3277401"/>
            <a:ext cx="2052120" cy="1905001"/>
          </a:xfrm>
          <a:prstGeom prst="rect">
            <a:avLst/>
          </a:prstGeom>
          <a:ln w="12700">
            <a:miter lim="400000"/>
          </a:ln>
        </p:spPr>
      </p:pic>
      <p:pic>
        <p:nvPicPr>
          <p:cNvPr id="511" name="pasted-movie.png" descr="pasted-movie.png"/>
          <p:cNvPicPr>
            <a:picLocks noChangeAspect="1"/>
          </p:cNvPicPr>
          <p:nvPr/>
        </p:nvPicPr>
        <p:blipFill>
          <a:blip r:embed="rId7"/>
          <a:stretch>
            <a:fillRect/>
          </a:stretch>
        </p:blipFill>
        <p:spPr>
          <a:xfrm>
            <a:off x="6306718" y="5358101"/>
            <a:ext cx="2077162" cy="1905001"/>
          </a:xfrm>
          <a:prstGeom prst="rect">
            <a:avLst/>
          </a:prstGeom>
          <a:ln w="12700">
            <a:miter lim="400000"/>
          </a:ln>
        </p:spPr>
      </p:pic>
      <p:pic>
        <p:nvPicPr>
          <p:cNvPr id="512" name="pasted-movie.png" descr="pasted-movie.png"/>
          <p:cNvPicPr>
            <a:picLocks noChangeAspect="1"/>
          </p:cNvPicPr>
          <p:nvPr/>
        </p:nvPicPr>
        <p:blipFill>
          <a:blip r:embed="rId8"/>
          <a:stretch>
            <a:fillRect/>
          </a:stretch>
        </p:blipFill>
        <p:spPr>
          <a:xfrm>
            <a:off x="6298656" y="1312566"/>
            <a:ext cx="2093286" cy="1905001"/>
          </a:xfrm>
          <a:prstGeom prst="rect">
            <a:avLst/>
          </a:prstGeom>
          <a:ln w="12700">
            <a:miter lim="400000"/>
          </a:ln>
        </p:spPr>
      </p:pic>
      <p:sp>
        <p:nvSpPr>
          <p:cNvPr id="513" name="Square"/>
          <p:cNvSpPr/>
          <p:nvPr/>
        </p:nvSpPr>
        <p:spPr>
          <a:xfrm>
            <a:off x="7097458" y="803714"/>
            <a:ext cx="303480" cy="303480"/>
          </a:xfrm>
          <a:prstGeom prst="rect">
            <a:avLst/>
          </a:prstGeom>
          <a:ln w="508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14" name="T"/>
          <p:cNvSpPr txBox="1"/>
          <p:nvPr/>
        </p:nvSpPr>
        <p:spPr>
          <a:xfrm>
            <a:off x="7110570" y="743421"/>
            <a:ext cx="277255"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T</a:t>
            </a:r>
          </a:p>
        </p:txBody>
      </p:sp>
      <p:sp>
        <p:nvSpPr>
          <p:cNvPr id="515" name="Square"/>
          <p:cNvSpPr/>
          <p:nvPr/>
        </p:nvSpPr>
        <p:spPr>
          <a:xfrm>
            <a:off x="7645260" y="803714"/>
            <a:ext cx="303480" cy="303480"/>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16" name="P"/>
          <p:cNvSpPr txBox="1"/>
          <p:nvPr/>
        </p:nvSpPr>
        <p:spPr>
          <a:xfrm>
            <a:off x="7650905" y="743421"/>
            <a:ext cx="292190"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P</a:t>
            </a:r>
          </a:p>
        </p:txBody>
      </p:sp>
      <p:sp>
        <p:nvSpPr>
          <p:cNvPr id="517" name="Line"/>
          <p:cNvSpPr/>
          <p:nvPr/>
        </p:nvSpPr>
        <p:spPr>
          <a:xfrm>
            <a:off x="7385316" y="955453"/>
            <a:ext cx="257666" cy="1"/>
          </a:xfrm>
          <a:prstGeom prst="line">
            <a:avLst/>
          </a:prstGeom>
          <a:ln w="25400">
            <a:solidFill>
              <a:srgbClr val="5E5E5E"/>
            </a:solidFill>
            <a:miter lim="400000"/>
            <a:tailEnd type="triangle"/>
          </a:ln>
        </p:spPr>
        <p:txBody>
          <a:bodyPr lIns="50800" tIns="50800" rIns="50800" bIns="50800" anchor="ctr"/>
          <a:lstStyle/>
          <a:p>
            <a:endParaRPr/>
          </a:p>
        </p:txBody>
      </p:sp>
      <p:sp>
        <p:nvSpPr>
          <p:cNvPr id="518" name="Predicted PC"/>
          <p:cNvSpPr txBox="1"/>
          <p:nvPr/>
        </p:nvSpPr>
        <p:spPr>
          <a:xfrm>
            <a:off x="6896259" y="2911977"/>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19" name="Body Weight"/>
          <p:cNvSpPr txBox="1"/>
          <p:nvPr/>
        </p:nvSpPr>
        <p:spPr>
          <a:xfrm rot="16200000">
            <a:off x="5835295" y="1917444"/>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20" name="Body Weight"/>
          <p:cNvSpPr txBox="1"/>
          <p:nvPr/>
        </p:nvSpPr>
        <p:spPr>
          <a:xfrm rot="16200000">
            <a:off x="5827037" y="3938055"/>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21" name="Body Weight"/>
          <p:cNvSpPr txBox="1"/>
          <p:nvPr/>
        </p:nvSpPr>
        <p:spPr>
          <a:xfrm rot="16200000">
            <a:off x="5833808" y="6108953"/>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22" name="Predicted PC"/>
          <p:cNvSpPr txBox="1"/>
          <p:nvPr/>
        </p:nvSpPr>
        <p:spPr>
          <a:xfrm>
            <a:off x="9112242" y="2843605"/>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23" name="Predicted PC"/>
          <p:cNvSpPr txBox="1"/>
          <p:nvPr/>
        </p:nvSpPr>
        <p:spPr>
          <a:xfrm>
            <a:off x="6954886" y="4924330"/>
            <a:ext cx="1056087"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24" name="Predicted PC"/>
          <p:cNvSpPr txBox="1"/>
          <p:nvPr/>
        </p:nvSpPr>
        <p:spPr>
          <a:xfrm>
            <a:off x="9140812" y="4901044"/>
            <a:ext cx="1056087"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25" name="Predicted PC"/>
          <p:cNvSpPr txBox="1"/>
          <p:nvPr/>
        </p:nvSpPr>
        <p:spPr>
          <a:xfrm>
            <a:off x="9192669" y="7056913"/>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26" name="Predicted PC"/>
          <p:cNvSpPr txBox="1"/>
          <p:nvPr/>
        </p:nvSpPr>
        <p:spPr>
          <a:xfrm>
            <a:off x="6960169" y="7018597"/>
            <a:ext cx="1056087" cy="28747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Figure 7: CC-RIX validation"/>
          <p:cNvSpPr txBox="1"/>
          <p:nvPr/>
        </p:nvSpPr>
        <p:spPr>
          <a:xfrm>
            <a:off x="86458" y="129826"/>
            <a:ext cx="403098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7: CC-RIX validation</a:t>
            </a:r>
          </a:p>
        </p:txBody>
      </p:sp>
      <p:sp>
        <p:nvSpPr>
          <p:cNvPr id="531" name="A"/>
          <p:cNvSpPr txBox="1"/>
          <p:nvPr/>
        </p:nvSpPr>
        <p:spPr>
          <a:xfrm>
            <a:off x="122233" y="678039"/>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grpSp>
        <p:nvGrpSpPr>
          <p:cNvPr id="580" name="Group"/>
          <p:cNvGrpSpPr/>
          <p:nvPr/>
        </p:nvGrpSpPr>
        <p:grpSpPr>
          <a:xfrm>
            <a:off x="444149" y="732711"/>
            <a:ext cx="4995515" cy="6622389"/>
            <a:chOff x="0" y="0"/>
            <a:chExt cx="4995514" cy="6622388"/>
          </a:xfrm>
        </p:grpSpPr>
        <p:sp>
          <p:nvSpPr>
            <p:cNvPr id="532" name="Line"/>
            <p:cNvSpPr/>
            <p:nvPr/>
          </p:nvSpPr>
          <p:spPr>
            <a:xfrm>
              <a:off x="1793770" y="2590604"/>
              <a:ext cx="1" cy="314255"/>
            </a:xfrm>
            <a:prstGeom prst="line">
              <a:avLst/>
            </a:prstGeom>
            <a:noFill/>
            <a:ln w="25400" cap="flat">
              <a:solidFill>
                <a:srgbClr val="000000"/>
              </a:solidFill>
              <a:prstDash val="sysDot"/>
              <a:miter lim="400000"/>
              <a:tailEnd type="triangle" w="med" len="med"/>
            </a:ln>
            <a:effectLst/>
          </p:spPr>
          <p:txBody>
            <a:bodyPr wrap="square" lIns="50800" tIns="50800" rIns="50800" bIns="50800" numCol="1" anchor="ctr">
              <a:noAutofit/>
            </a:bodyPr>
            <a:lstStyle/>
            <a:p>
              <a:endParaRPr/>
            </a:p>
          </p:txBody>
        </p:sp>
        <p:sp>
          <p:nvSpPr>
            <p:cNvPr id="533" name="Rectangle"/>
            <p:cNvSpPr/>
            <p:nvPr/>
          </p:nvSpPr>
          <p:spPr>
            <a:xfrm>
              <a:off x="953149" y="5373111"/>
              <a:ext cx="1968501" cy="933785"/>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4" name="Locally controlled transcripts for each individual"/>
            <p:cNvSpPr txBox="1"/>
            <p:nvPr/>
          </p:nvSpPr>
          <p:spPr>
            <a:xfrm>
              <a:off x="1047339" y="5646409"/>
              <a:ext cx="1780121" cy="65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Locally controlled transcripts for each individual</a:t>
              </a:r>
            </a:p>
          </p:txBody>
        </p:sp>
        <p:sp>
          <p:nvSpPr>
            <p:cNvPr id="535" name="Imputed gene expression"/>
            <p:cNvSpPr txBox="1"/>
            <p:nvPr/>
          </p:nvSpPr>
          <p:spPr>
            <a:xfrm>
              <a:off x="950021" y="5336273"/>
              <a:ext cx="1974756" cy="298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Imputed gene expression</a:t>
              </a:r>
            </a:p>
          </p:txBody>
        </p:sp>
        <p:sp>
          <p:nvSpPr>
            <p:cNvPr id="536" name="Rectangle"/>
            <p:cNvSpPr/>
            <p:nvPr/>
          </p:nvSpPr>
          <p:spPr>
            <a:xfrm>
              <a:off x="2998757" y="5376518"/>
              <a:ext cx="196850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7" name="Transcript Loadings"/>
            <p:cNvSpPr txBox="1"/>
            <p:nvPr/>
          </p:nvSpPr>
          <p:spPr>
            <a:xfrm>
              <a:off x="3126093" y="5375002"/>
              <a:ext cx="171365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538" name="Effect of increased expression on phenotype score"/>
            <p:cNvSpPr txBox="1"/>
            <p:nvPr/>
          </p:nvSpPr>
          <p:spPr>
            <a:xfrm>
              <a:off x="3200491" y="5657236"/>
              <a:ext cx="1564859" cy="630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Effect of increased expression on phenotype score</a:t>
              </a:r>
            </a:p>
          </p:txBody>
        </p:sp>
        <p:sp>
          <p:nvSpPr>
            <p:cNvPr id="539" name="Rectangle"/>
            <p:cNvSpPr/>
            <p:nvPr/>
          </p:nvSpPr>
          <p:spPr>
            <a:xfrm>
              <a:off x="933777" y="6360590"/>
              <a:ext cx="4011019" cy="249229"/>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0" name="Predict Traits from locally regulated transcription"/>
            <p:cNvSpPr txBox="1"/>
            <p:nvPr/>
          </p:nvSpPr>
          <p:spPr>
            <a:xfrm>
              <a:off x="883058" y="6316305"/>
              <a:ext cx="4112457" cy="28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 Traits from locally regulated transcription</a:t>
              </a:r>
            </a:p>
          </p:txBody>
        </p:sp>
        <p:sp>
          <p:nvSpPr>
            <p:cNvPr id="541" name="Line"/>
            <p:cNvSpPr/>
            <p:nvPr/>
          </p:nvSpPr>
          <p:spPr>
            <a:xfrm flipV="1">
              <a:off x="3209201" y="17505"/>
              <a:ext cx="5295" cy="253263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42" name="Rectangle"/>
            <p:cNvSpPr/>
            <p:nvPr/>
          </p:nvSpPr>
          <p:spPr>
            <a:xfrm>
              <a:off x="358951" y="25246"/>
              <a:ext cx="2849573"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3" name="DO mice"/>
            <p:cNvSpPr txBox="1"/>
            <p:nvPr/>
          </p:nvSpPr>
          <p:spPr>
            <a:xfrm>
              <a:off x="1420124" y="-1"/>
              <a:ext cx="72131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DO mice</a:t>
              </a:r>
            </a:p>
          </p:txBody>
        </p:sp>
        <p:sp>
          <p:nvSpPr>
            <p:cNvPr id="544" name="Rectangle"/>
            <p:cNvSpPr/>
            <p:nvPr/>
          </p:nvSpPr>
          <p:spPr>
            <a:xfrm>
              <a:off x="437990" y="336733"/>
              <a:ext cx="1312008" cy="108500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5" name="Transcripts"/>
            <p:cNvSpPr txBox="1"/>
            <p:nvPr/>
          </p:nvSpPr>
          <p:spPr>
            <a:xfrm>
              <a:off x="458993" y="32720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546" name="Bulk RNA Seq…"/>
            <p:cNvSpPr txBox="1"/>
            <p:nvPr/>
          </p:nvSpPr>
          <p:spPr>
            <a:xfrm>
              <a:off x="458993" y="581356"/>
              <a:ext cx="1270001" cy="782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547" name="Rectangle"/>
            <p:cNvSpPr/>
            <p:nvPr/>
          </p:nvSpPr>
          <p:spPr>
            <a:xfrm>
              <a:off x="1824075" y="33673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8" name="Local Haplotype"/>
            <p:cNvSpPr txBox="1"/>
            <p:nvPr/>
          </p:nvSpPr>
          <p:spPr>
            <a:xfrm>
              <a:off x="1776641" y="33810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grpSp>
          <p:nvGrpSpPr>
            <p:cNvPr id="553" name="Group"/>
            <p:cNvGrpSpPr/>
            <p:nvPr/>
          </p:nvGrpSpPr>
          <p:grpSpPr>
            <a:xfrm>
              <a:off x="3346615" y="4525104"/>
              <a:ext cx="1500194" cy="758534"/>
              <a:chOff x="0" y="18973"/>
              <a:chExt cx="1500193" cy="758533"/>
            </a:xfrm>
          </p:grpSpPr>
          <p:sp>
            <p:nvSpPr>
              <p:cNvPr id="549" name="Arrow"/>
              <p:cNvSpPr/>
              <p:nvPr/>
            </p:nvSpPr>
            <p:spPr>
              <a:xfrm rot="5400000">
                <a:off x="447404" y="307466"/>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0" name="Rectangle"/>
              <p:cNvSpPr/>
              <p:nvPr/>
            </p:nvSpPr>
            <p:spPr>
              <a:xfrm>
                <a:off x="15792" y="18973"/>
                <a:ext cx="1459799"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1" name="HDMA in DO mice"/>
              <p:cNvSpPr/>
              <p:nvPr/>
            </p:nvSpPr>
            <p:spPr>
              <a:xfrm>
                <a:off x="0" y="143839"/>
                <a:ext cx="15001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HDMA in DO mice</a:t>
                </a:r>
              </a:p>
            </p:txBody>
          </p:sp>
          <p:sp>
            <p:nvSpPr>
              <p:cNvPr id="552" name="Rectangle"/>
              <p:cNvSpPr/>
              <p:nvPr/>
            </p:nvSpPr>
            <p:spPr>
              <a:xfrm>
                <a:off x="713254" y="244788"/>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554" name="Line"/>
            <p:cNvSpPr/>
            <p:nvPr/>
          </p:nvSpPr>
          <p:spPr>
            <a:xfrm flipV="1">
              <a:off x="359763" y="266546"/>
              <a:ext cx="1" cy="229633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55" name="Arrow"/>
            <p:cNvSpPr/>
            <p:nvPr/>
          </p:nvSpPr>
          <p:spPr>
            <a:xfrm rot="5400000">
              <a:off x="1505410" y="4793987"/>
              <a:ext cx="66018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6" name="Rectangle"/>
            <p:cNvSpPr/>
            <p:nvPr/>
          </p:nvSpPr>
          <p:spPr>
            <a:xfrm>
              <a:off x="383751" y="4523580"/>
              <a:ext cx="285243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7" name="Rectangle"/>
            <p:cNvSpPr/>
            <p:nvPr/>
          </p:nvSpPr>
          <p:spPr>
            <a:xfrm>
              <a:off x="458422" y="3334773"/>
              <a:ext cx="1312008" cy="108500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8" name="Transcripts"/>
            <p:cNvSpPr txBox="1"/>
            <p:nvPr/>
          </p:nvSpPr>
          <p:spPr>
            <a:xfrm>
              <a:off x="479426" y="332524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559" name="Bulk RNA Seq…"/>
            <p:cNvSpPr txBox="1"/>
            <p:nvPr/>
          </p:nvSpPr>
          <p:spPr>
            <a:xfrm>
              <a:off x="479426" y="3579396"/>
              <a:ext cx="1270001" cy="78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560" name="Impute Locally Regulated Transcription"/>
            <p:cNvSpPr txBox="1"/>
            <p:nvPr/>
          </p:nvSpPr>
          <p:spPr>
            <a:xfrm>
              <a:off x="393834" y="4504607"/>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Impute Locally Regulated Transcription</a:t>
              </a:r>
            </a:p>
          </p:txBody>
        </p:sp>
        <p:sp>
          <p:nvSpPr>
            <p:cNvPr id="561" name="Rectangle"/>
            <p:cNvSpPr/>
            <p:nvPr/>
          </p:nvSpPr>
          <p:spPr>
            <a:xfrm>
              <a:off x="1788517" y="4736860"/>
              <a:ext cx="94256" cy="14071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2" name="Rectangle"/>
            <p:cNvSpPr/>
            <p:nvPr/>
          </p:nvSpPr>
          <p:spPr>
            <a:xfrm>
              <a:off x="1820818" y="333477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3" name="Local Haplotype"/>
            <p:cNvSpPr txBox="1"/>
            <p:nvPr/>
          </p:nvSpPr>
          <p:spPr>
            <a:xfrm>
              <a:off x="1773384" y="333614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sp>
          <p:nvSpPr>
            <p:cNvPr id="564" name="Rectangle"/>
            <p:cNvSpPr/>
            <p:nvPr/>
          </p:nvSpPr>
          <p:spPr>
            <a:xfrm>
              <a:off x="382221" y="2992558"/>
              <a:ext cx="285549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5" name="CC-RIX mice"/>
            <p:cNvSpPr txBox="1"/>
            <p:nvPr/>
          </p:nvSpPr>
          <p:spPr>
            <a:xfrm>
              <a:off x="1298359" y="2967311"/>
              <a:ext cx="1023215"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CC-RIX mice</a:t>
              </a:r>
            </a:p>
          </p:txBody>
        </p:sp>
        <p:sp>
          <p:nvSpPr>
            <p:cNvPr id="566" name="Line"/>
            <p:cNvSpPr/>
            <p:nvPr/>
          </p:nvSpPr>
          <p:spPr>
            <a:xfrm flipV="1">
              <a:off x="3234605" y="2980337"/>
              <a:ext cx="4137" cy="180624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67" name="Rectangle"/>
            <p:cNvSpPr/>
            <p:nvPr/>
          </p:nvSpPr>
          <p:spPr>
            <a:xfrm rot="16200000">
              <a:off x="-735588" y="3752408"/>
              <a:ext cx="179805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8" name="CC-RIX Imputation"/>
            <p:cNvSpPr txBox="1"/>
            <p:nvPr/>
          </p:nvSpPr>
          <p:spPr>
            <a:xfrm rot="16200000">
              <a:off x="-732462" y="3733434"/>
              <a:ext cx="179179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CC-RIX Imputation</a:t>
              </a:r>
            </a:p>
          </p:txBody>
        </p:sp>
        <p:sp>
          <p:nvSpPr>
            <p:cNvPr id="569" name="Line"/>
            <p:cNvSpPr/>
            <p:nvPr/>
          </p:nvSpPr>
          <p:spPr>
            <a:xfrm flipH="1" flipV="1">
              <a:off x="381419" y="2982265"/>
              <a:ext cx="11842" cy="1784752"/>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70" name="Rectangle"/>
            <p:cNvSpPr/>
            <p:nvPr/>
          </p:nvSpPr>
          <p:spPr>
            <a:xfrm rot="16200000">
              <a:off x="-495305" y="5858378"/>
              <a:ext cx="1278288"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1" name="Prediction"/>
            <p:cNvSpPr txBox="1"/>
            <p:nvPr/>
          </p:nvSpPr>
          <p:spPr>
            <a:xfrm rot="16200000">
              <a:off x="-320635" y="5839404"/>
              <a:ext cx="92894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Prediction</a:t>
              </a:r>
            </a:p>
          </p:txBody>
        </p:sp>
        <p:sp>
          <p:nvSpPr>
            <p:cNvPr id="572" name="Rectangle"/>
            <p:cNvSpPr/>
            <p:nvPr/>
          </p:nvSpPr>
          <p:spPr>
            <a:xfrm>
              <a:off x="357993" y="2305337"/>
              <a:ext cx="2850712"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3" name="local eQTL"/>
            <p:cNvSpPr txBox="1"/>
            <p:nvPr/>
          </p:nvSpPr>
          <p:spPr>
            <a:xfrm>
              <a:off x="1346591" y="2292637"/>
              <a:ext cx="868377"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local eQTL</a:t>
              </a:r>
            </a:p>
          </p:txBody>
        </p:sp>
        <p:sp>
          <p:nvSpPr>
            <p:cNvPr id="574" name="Rectangle"/>
            <p:cNvSpPr/>
            <p:nvPr/>
          </p:nvSpPr>
          <p:spPr>
            <a:xfrm rot="16200000">
              <a:off x="-1120453" y="1158955"/>
              <a:ext cx="2531025"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5" name="DO eQTL analysis"/>
            <p:cNvSpPr txBox="1"/>
            <p:nvPr/>
          </p:nvSpPr>
          <p:spPr>
            <a:xfrm rot="16200000">
              <a:off x="-605399" y="1139982"/>
              <a:ext cx="1500917"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DO eQTL analysis</a:t>
              </a:r>
            </a:p>
          </p:txBody>
        </p:sp>
        <p:sp>
          <p:nvSpPr>
            <p:cNvPr id="576" name="Arrow"/>
            <p:cNvSpPr/>
            <p:nvPr/>
          </p:nvSpPr>
          <p:spPr>
            <a:xfrm rot="5400000">
              <a:off x="1544359" y="1765175"/>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7" name="Rectangle"/>
            <p:cNvSpPr/>
            <p:nvPr/>
          </p:nvSpPr>
          <p:spPr>
            <a:xfrm>
              <a:off x="360574" y="1476682"/>
              <a:ext cx="284697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8" name="eQTL analysis"/>
            <p:cNvSpPr txBox="1"/>
            <p:nvPr/>
          </p:nvSpPr>
          <p:spPr>
            <a:xfrm>
              <a:off x="376658" y="1457709"/>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eQTL analysis</a:t>
              </a:r>
            </a:p>
          </p:txBody>
        </p:sp>
        <p:sp>
          <p:nvSpPr>
            <p:cNvPr id="579" name="Rectangle"/>
            <p:cNvSpPr/>
            <p:nvPr/>
          </p:nvSpPr>
          <p:spPr>
            <a:xfrm>
              <a:off x="1810209" y="1702497"/>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581" name="Adipose"/>
          <p:cNvSpPr txBox="1"/>
          <p:nvPr/>
        </p:nvSpPr>
        <p:spPr>
          <a:xfrm rot="16200000">
            <a:off x="5317269" y="1878355"/>
            <a:ext cx="1045719"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Adipose</a:t>
            </a:r>
          </a:p>
        </p:txBody>
      </p:sp>
      <p:sp>
        <p:nvSpPr>
          <p:cNvPr id="582" name="Liver"/>
          <p:cNvSpPr txBox="1"/>
          <p:nvPr/>
        </p:nvSpPr>
        <p:spPr>
          <a:xfrm rot="16200000">
            <a:off x="5465096" y="4060099"/>
            <a:ext cx="65989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Liver</a:t>
            </a:r>
          </a:p>
        </p:txBody>
      </p:sp>
      <p:sp>
        <p:nvSpPr>
          <p:cNvPr id="583" name="Muscle"/>
          <p:cNvSpPr txBox="1"/>
          <p:nvPr/>
        </p:nvSpPr>
        <p:spPr>
          <a:xfrm rot="16200000">
            <a:off x="5373657" y="6185455"/>
            <a:ext cx="93294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Muscle</a:t>
            </a:r>
          </a:p>
        </p:txBody>
      </p:sp>
      <p:sp>
        <p:nvSpPr>
          <p:cNvPr id="584" name="B"/>
          <p:cNvSpPr txBox="1"/>
          <p:nvPr/>
        </p:nvSpPr>
        <p:spPr>
          <a:xfrm>
            <a:off x="5324554" y="678039"/>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grpSp>
        <p:nvGrpSpPr>
          <p:cNvPr id="593" name="Group"/>
          <p:cNvGrpSpPr/>
          <p:nvPr/>
        </p:nvGrpSpPr>
        <p:grpSpPr>
          <a:xfrm>
            <a:off x="9139280" y="788507"/>
            <a:ext cx="1460288" cy="424065"/>
            <a:chOff x="0" y="0"/>
            <a:chExt cx="1460287" cy="424063"/>
          </a:xfrm>
        </p:grpSpPr>
        <p:sp>
          <p:nvSpPr>
            <p:cNvPr id="585" name="Square"/>
            <p:cNvSpPr/>
            <p:nvPr/>
          </p:nvSpPr>
          <p:spPr>
            <a:xfrm>
              <a:off x="6623"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86" name="G"/>
            <p:cNvSpPr txBox="1"/>
            <p:nvPr/>
          </p:nvSpPr>
          <p:spPr>
            <a:xfrm>
              <a:off x="0" y="0"/>
              <a:ext cx="316726"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G</a:t>
              </a:r>
            </a:p>
          </p:txBody>
        </p:sp>
        <p:sp>
          <p:nvSpPr>
            <p:cNvPr id="587" name="Line"/>
            <p:cNvSpPr/>
            <p:nvPr/>
          </p:nvSpPr>
          <p:spPr>
            <a:xfrm>
              <a:off x="334033"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sp>
          <p:nvSpPr>
            <p:cNvPr id="588" name="Square"/>
            <p:cNvSpPr/>
            <p:nvPr/>
          </p:nvSpPr>
          <p:spPr>
            <a:xfrm>
              <a:off x="609005"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89" name="T"/>
            <p:cNvSpPr txBox="1"/>
            <p:nvPr/>
          </p:nvSpPr>
          <p:spPr>
            <a:xfrm>
              <a:off x="622118"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590" name="Square"/>
            <p:cNvSpPr/>
            <p:nvPr/>
          </p:nvSpPr>
          <p:spPr>
            <a:xfrm>
              <a:off x="1156807" y="60292"/>
              <a:ext cx="303481"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91" name="P"/>
            <p:cNvSpPr txBox="1"/>
            <p:nvPr/>
          </p:nvSpPr>
          <p:spPr>
            <a:xfrm>
              <a:off x="1162453" y="0"/>
              <a:ext cx="292189"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592" name="Line"/>
            <p:cNvSpPr/>
            <p:nvPr/>
          </p:nvSpPr>
          <p:spPr>
            <a:xfrm>
              <a:off x="896864"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599" name="Group"/>
          <p:cNvGrpSpPr/>
          <p:nvPr/>
        </p:nvGrpSpPr>
        <p:grpSpPr>
          <a:xfrm>
            <a:off x="6898289" y="788507"/>
            <a:ext cx="851282" cy="424065"/>
            <a:chOff x="0" y="0"/>
            <a:chExt cx="851281" cy="424063"/>
          </a:xfrm>
        </p:grpSpPr>
        <p:sp>
          <p:nvSpPr>
            <p:cNvPr id="594" name="Square"/>
            <p:cNvSpPr/>
            <p:nvPr/>
          </p:nvSpPr>
          <p:spPr>
            <a:xfrm>
              <a:off x="0"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95" name="T"/>
            <p:cNvSpPr txBox="1"/>
            <p:nvPr/>
          </p:nvSpPr>
          <p:spPr>
            <a:xfrm>
              <a:off x="13112"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596" name="Square"/>
            <p:cNvSpPr/>
            <p:nvPr/>
          </p:nvSpPr>
          <p:spPr>
            <a:xfrm>
              <a:off x="547802"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97" name="P"/>
            <p:cNvSpPr txBox="1"/>
            <p:nvPr/>
          </p:nvSpPr>
          <p:spPr>
            <a:xfrm>
              <a:off x="553447" y="0"/>
              <a:ext cx="292190"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598" name="Line"/>
            <p:cNvSpPr/>
            <p:nvPr/>
          </p:nvSpPr>
          <p:spPr>
            <a:xfrm>
              <a:off x="287858"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pic>
        <p:nvPicPr>
          <p:cNvPr id="600" name="Image" descr="Image"/>
          <p:cNvPicPr>
            <a:picLocks noChangeAspect="1"/>
          </p:cNvPicPr>
          <p:nvPr/>
        </p:nvPicPr>
        <p:blipFill>
          <a:blip r:embed="rId3"/>
          <a:stretch>
            <a:fillRect/>
          </a:stretch>
        </p:blipFill>
        <p:spPr>
          <a:xfrm>
            <a:off x="6020279" y="929853"/>
            <a:ext cx="2557280" cy="6575859"/>
          </a:xfrm>
          <a:prstGeom prst="rect">
            <a:avLst/>
          </a:prstGeom>
          <a:ln w="12700">
            <a:miter lim="400000"/>
          </a:ln>
        </p:spPr>
      </p:pic>
      <p:pic>
        <p:nvPicPr>
          <p:cNvPr id="601" name="Image" descr="Image"/>
          <p:cNvPicPr>
            <a:picLocks noChangeAspect="1"/>
          </p:cNvPicPr>
          <p:nvPr/>
        </p:nvPicPr>
        <p:blipFill>
          <a:blip r:embed="rId4"/>
          <a:stretch>
            <a:fillRect/>
          </a:stretch>
        </p:blipFill>
        <p:spPr>
          <a:xfrm>
            <a:off x="8757277" y="906588"/>
            <a:ext cx="2575374" cy="662238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Figure 7: CC-RIX validation"/>
          <p:cNvSpPr txBox="1"/>
          <p:nvPr/>
        </p:nvSpPr>
        <p:spPr>
          <a:xfrm>
            <a:off x="86458" y="129826"/>
            <a:ext cx="403098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7: CC-RIX validation</a:t>
            </a:r>
          </a:p>
        </p:txBody>
      </p:sp>
      <p:sp>
        <p:nvSpPr>
          <p:cNvPr id="606" name="A"/>
          <p:cNvSpPr txBox="1"/>
          <p:nvPr/>
        </p:nvSpPr>
        <p:spPr>
          <a:xfrm>
            <a:off x="122233" y="678039"/>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grpSp>
        <p:nvGrpSpPr>
          <p:cNvPr id="655" name="Group"/>
          <p:cNvGrpSpPr/>
          <p:nvPr/>
        </p:nvGrpSpPr>
        <p:grpSpPr>
          <a:xfrm>
            <a:off x="444149" y="732711"/>
            <a:ext cx="4995515" cy="6622389"/>
            <a:chOff x="0" y="0"/>
            <a:chExt cx="4995514" cy="6622388"/>
          </a:xfrm>
        </p:grpSpPr>
        <p:sp>
          <p:nvSpPr>
            <p:cNvPr id="607" name="Line"/>
            <p:cNvSpPr/>
            <p:nvPr/>
          </p:nvSpPr>
          <p:spPr>
            <a:xfrm>
              <a:off x="1793770" y="2590604"/>
              <a:ext cx="1" cy="314255"/>
            </a:xfrm>
            <a:prstGeom prst="line">
              <a:avLst/>
            </a:prstGeom>
            <a:noFill/>
            <a:ln w="25400" cap="flat">
              <a:solidFill>
                <a:srgbClr val="000000"/>
              </a:solidFill>
              <a:prstDash val="sysDot"/>
              <a:miter lim="400000"/>
              <a:tailEnd type="triangle" w="med" len="med"/>
            </a:ln>
            <a:effectLst/>
          </p:spPr>
          <p:txBody>
            <a:bodyPr wrap="square" lIns="50800" tIns="50800" rIns="50800" bIns="50800" numCol="1" anchor="ctr">
              <a:noAutofit/>
            </a:bodyPr>
            <a:lstStyle/>
            <a:p>
              <a:endParaRPr/>
            </a:p>
          </p:txBody>
        </p:sp>
        <p:sp>
          <p:nvSpPr>
            <p:cNvPr id="608" name="Rectangle"/>
            <p:cNvSpPr/>
            <p:nvPr/>
          </p:nvSpPr>
          <p:spPr>
            <a:xfrm>
              <a:off x="953149" y="5373111"/>
              <a:ext cx="1968501" cy="933785"/>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09" name="Locally controlled transcripts for each individual"/>
            <p:cNvSpPr txBox="1"/>
            <p:nvPr/>
          </p:nvSpPr>
          <p:spPr>
            <a:xfrm>
              <a:off x="1047339" y="5646409"/>
              <a:ext cx="1780121" cy="65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Locally controlled transcripts for each individual</a:t>
              </a:r>
            </a:p>
          </p:txBody>
        </p:sp>
        <p:sp>
          <p:nvSpPr>
            <p:cNvPr id="610" name="Imputed gene expression"/>
            <p:cNvSpPr txBox="1"/>
            <p:nvPr/>
          </p:nvSpPr>
          <p:spPr>
            <a:xfrm>
              <a:off x="950021" y="5336273"/>
              <a:ext cx="1974756" cy="298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Imputed gene expression</a:t>
              </a:r>
            </a:p>
          </p:txBody>
        </p:sp>
        <p:sp>
          <p:nvSpPr>
            <p:cNvPr id="611" name="Rectangle"/>
            <p:cNvSpPr/>
            <p:nvPr/>
          </p:nvSpPr>
          <p:spPr>
            <a:xfrm>
              <a:off x="2998757" y="5376518"/>
              <a:ext cx="196850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12" name="Transcript Loadings"/>
            <p:cNvSpPr txBox="1"/>
            <p:nvPr/>
          </p:nvSpPr>
          <p:spPr>
            <a:xfrm>
              <a:off x="3126093" y="5375002"/>
              <a:ext cx="171365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613" name="Effect of increased expression on phenotype score"/>
            <p:cNvSpPr txBox="1"/>
            <p:nvPr/>
          </p:nvSpPr>
          <p:spPr>
            <a:xfrm>
              <a:off x="3200491" y="5657236"/>
              <a:ext cx="1564859" cy="630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Effect of increased expression on phenotype score</a:t>
              </a:r>
            </a:p>
          </p:txBody>
        </p:sp>
        <p:sp>
          <p:nvSpPr>
            <p:cNvPr id="614" name="Rectangle"/>
            <p:cNvSpPr/>
            <p:nvPr/>
          </p:nvSpPr>
          <p:spPr>
            <a:xfrm>
              <a:off x="933777" y="6360590"/>
              <a:ext cx="4011019" cy="249229"/>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15" name="Predict Traits from locally regulated transcription"/>
            <p:cNvSpPr txBox="1"/>
            <p:nvPr/>
          </p:nvSpPr>
          <p:spPr>
            <a:xfrm>
              <a:off x="883058" y="6316305"/>
              <a:ext cx="4112457" cy="28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 Traits from locally regulated transcription</a:t>
              </a:r>
            </a:p>
          </p:txBody>
        </p:sp>
        <p:sp>
          <p:nvSpPr>
            <p:cNvPr id="616" name="Line"/>
            <p:cNvSpPr/>
            <p:nvPr/>
          </p:nvSpPr>
          <p:spPr>
            <a:xfrm flipV="1">
              <a:off x="3209201" y="17505"/>
              <a:ext cx="5295" cy="253263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617" name="Rectangle"/>
            <p:cNvSpPr/>
            <p:nvPr/>
          </p:nvSpPr>
          <p:spPr>
            <a:xfrm>
              <a:off x="358951" y="25246"/>
              <a:ext cx="2849573"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18" name="DO mice"/>
            <p:cNvSpPr txBox="1"/>
            <p:nvPr/>
          </p:nvSpPr>
          <p:spPr>
            <a:xfrm>
              <a:off x="1420124" y="-1"/>
              <a:ext cx="72131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DO mice</a:t>
              </a:r>
            </a:p>
          </p:txBody>
        </p:sp>
        <p:sp>
          <p:nvSpPr>
            <p:cNvPr id="619" name="Rectangle"/>
            <p:cNvSpPr/>
            <p:nvPr/>
          </p:nvSpPr>
          <p:spPr>
            <a:xfrm>
              <a:off x="437990" y="336733"/>
              <a:ext cx="1312008" cy="108500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20" name="Transcripts"/>
            <p:cNvSpPr txBox="1"/>
            <p:nvPr/>
          </p:nvSpPr>
          <p:spPr>
            <a:xfrm>
              <a:off x="458993" y="32720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621" name="Bulk RNA Seq…"/>
            <p:cNvSpPr txBox="1"/>
            <p:nvPr/>
          </p:nvSpPr>
          <p:spPr>
            <a:xfrm>
              <a:off x="458993" y="581356"/>
              <a:ext cx="1270001" cy="782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622" name="Rectangle"/>
            <p:cNvSpPr/>
            <p:nvPr/>
          </p:nvSpPr>
          <p:spPr>
            <a:xfrm>
              <a:off x="1824075" y="33673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23" name="Local Haplotype"/>
            <p:cNvSpPr txBox="1"/>
            <p:nvPr/>
          </p:nvSpPr>
          <p:spPr>
            <a:xfrm>
              <a:off x="1776641" y="33810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grpSp>
          <p:nvGrpSpPr>
            <p:cNvPr id="628" name="Group"/>
            <p:cNvGrpSpPr/>
            <p:nvPr/>
          </p:nvGrpSpPr>
          <p:grpSpPr>
            <a:xfrm>
              <a:off x="3346615" y="4525104"/>
              <a:ext cx="1500194" cy="758534"/>
              <a:chOff x="0" y="18973"/>
              <a:chExt cx="1500193" cy="758533"/>
            </a:xfrm>
          </p:grpSpPr>
          <p:sp>
            <p:nvSpPr>
              <p:cNvPr id="624" name="Arrow"/>
              <p:cNvSpPr/>
              <p:nvPr/>
            </p:nvSpPr>
            <p:spPr>
              <a:xfrm rot="5400000">
                <a:off x="447404" y="307466"/>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25" name="Rectangle"/>
              <p:cNvSpPr/>
              <p:nvPr/>
            </p:nvSpPr>
            <p:spPr>
              <a:xfrm>
                <a:off x="15792" y="18973"/>
                <a:ext cx="1459799"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26" name="HDMA in DO mice"/>
              <p:cNvSpPr/>
              <p:nvPr/>
            </p:nvSpPr>
            <p:spPr>
              <a:xfrm>
                <a:off x="0" y="143839"/>
                <a:ext cx="15001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HDMA in DO mice</a:t>
                </a:r>
              </a:p>
            </p:txBody>
          </p:sp>
          <p:sp>
            <p:nvSpPr>
              <p:cNvPr id="627" name="Rectangle"/>
              <p:cNvSpPr/>
              <p:nvPr/>
            </p:nvSpPr>
            <p:spPr>
              <a:xfrm>
                <a:off x="713254" y="244788"/>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629" name="Line"/>
            <p:cNvSpPr/>
            <p:nvPr/>
          </p:nvSpPr>
          <p:spPr>
            <a:xfrm flipV="1">
              <a:off x="359763" y="266546"/>
              <a:ext cx="1" cy="229633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630" name="Arrow"/>
            <p:cNvSpPr/>
            <p:nvPr/>
          </p:nvSpPr>
          <p:spPr>
            <a:xfrm rot="5400000">
              <a:off x="1505410" y="4793987"/>
              <a:ext cx="66018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31" name="Rectangle"/>
            <p:cNvSpPr/>
            <p:nvPr/>
          </p:nvSpPr>
          <p:spPr>
            <a:xfrm>
              <a:off x="383751" y="4523580"/>
              <a:ext cx="285243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32" name="Rectangle"/>
            <p:cNvSpPr/>
            <p:nvPr/>
          </p:nvSpPr>
          <p:spPr>
            <a:xfrm>
              <a:off x="458422" y="3334773"/>
              <a:ext cx="1312008" cy="108500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33" name="Transcripts"/>
            <p:cNvSpPr txBox="1"/>
            <p:nvPr/>
          </p:nvSpPr>
          <p:spPr>
            <a:xfrm>
              <a:off x="479426" y="332524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634" name="Bulk RNA Seq…"/>
            <p:cNvSpPr txBox="1"/>
            <p:nvPr/>
          </p:nvSpPr>
          <p:spPr>
            <a:xfrm>
              <a:off x="479426" y="3579396"/>
              <a:ext cx="1270001" cy="78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635" name="Impute Locally Regulated Transcription"/>
            <p:cNvSpPr txBox="1"/>
            <p:nvPr/>
          </p:nvSpPr>
          <p:spPr>
            <a:xfrm>
              <a:off x="393834" y="4504607"/>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Impute Locally Regulated Transcription</a:t>
              </a:r>
            </a:p>
          </p:txBody>
        </p:sp>
        <p:sp>
          <p:nvSpPr>
            <p:cNvPr id="636" name="Rectangle"/>
            <p:cNvSpPr/>
            <p:nvPr/>
          </p:nvSpPr>
          <p:spPr>
            <a:xfrm>
              <a:off x="1788517" y="4736860"/>
              <a:ext cx="94256" cy="14071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37" name="Rectangle"/>
            <p:cNvSpPr/>
            <p:nvPr/>
          </p:nvSpPr>
          <p:spPr>
            <a:xfrm>
              <a:off x="1820818" y="333477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38" name="Local Haplotype"/>
            <p:cNvSpPr txBox="1"/>
            <p:nvPr/>
          </p:nvSpPr>
          <p:spPr>
            <a:xfrm>
              <a:off x="1773384" y="333614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sp>
          <p:nvSpPr>
            <p:cNvPr id="639" name="Rectangle"/>
            <p:cNvSpPr/>
            <p:nvPr/>
          </p:nvSpPr>
          <p:spPr>
            <a:xfrm>
              <a:off x="382221" y="2992558"/>
              <a:ext cx="285549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40" name="CC-RIX mice"/>
            <p:cNvSpPr txBox="1"/>
            <p:nvPr/>
          </p:nvSpPr>
          <p:spPr>
            <a:xfrm>
              <a:off x="1298359" y="2967311"/>
              <a:ext cx="1023215"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CC-RIX mice</a:t>
              </a:r>
            </a:p>
          </p:txBody>
        </p:sp>
        <p:sp>
          <p:nvSpPr>
            <p:cNvPr id="641" name="Line"/>
            <p:cNvSpPr/>
            <p:nvPr/>
          </p:nvSpPr>
          <p:spPr>
            <a:xfrm flipV="1">
              <a:off x="3234605" y="2980337"/>
              <a:ext cx="4137" cy="180624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642" name="Rectangle"/>
            <p:cNvSpPr/>
            <p:nvPr/>
          </p:nvSpPr>
          <p:spPr>
            <a:xfrm rot="16200000">
              <a:off x="-735588" y="3752408"/>
              <a:ext cx="179805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43" name="CC-RIX Imputation"/>
            <p:cNvSpPr txBox="1"/>
            <p:nvPr/>
          </p:nvSpPr>
          <p:spPr>
            <a:xfrm rot="16200000">
              <a:off x="-732462" y="3733434"/>
              <a:ext cx="179179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CC-RIX Imputation</a:t>
              </a:r>
            </a:p>
          </p:txBody>
        </p:sp>
        <p:sp>
          <p:nvSpPr>
            <p:cNvPr id="644" name="Line"/>
            <p:cNvSpPr/>
            <p:nvPr/>
          </p:nvSpPr>
          <p:spPr>
            <a:xfrm flipH="1" flipV="1">
              <a:off x="381419" y="2982265"/>
              <a:ext cx="11842" cy="1784752"/>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645" name="Rectangle"/>
            <p:cNvSpPr/>
            <p:nvPr/>
          </p:nvSpPr>
          <p:spPr>
            <a:xfrm rot="16200000">
              <a:off x="-495305" y="5858378"/>
              <a:ext cx="1278288"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46" name="Prediction"/>
            <p:cNvSpPr txBox="1"/>
            <p:nvPr/>
          </p:nvSpPr>
          <p:spPr>
            <a:xfrm rot="16200000">
              <a:off x="-320635" y="5839404"/>
              <a:ext cx="92894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Prediction</a:t>
              </a:r>
            </a:p>
          </p:txBody>
        </p:sp>
        <p:sp>
          <p:nvSpPr>
            <p:cNvPr id="647" name="Rectangle"/>
            <p:cNvSpPr/>
            <p:nvPr/>
          </p:nvSpPr>
          <p:spPr>
            <a:xfrm>
              <a:off x="357993" y="2305337"/>
              <a:ext cx="2850712"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48" name="local eQTL"/>
            <p:cNvSpPr txBox="1"/>
            <p:nvPr/>
          </p:nvSpPr>
          <p:spPr>
            <a:xfrm>
              <a:off x="1346591" y="2292637"/>
              <a:ext cx="868377"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local eQTL</a:t>
              </a:r>
            </a:p>
          </p:txBody>
        </p:sp>
        <p:sp>
          <p:nvSpPr>
            <p:cNvPr id="649" name="Rectangle"/>
            <p:cNvSpPr/>
            <p:nvPr/>
          </p:nvSpPr>
          <p:spPr>
            <a:xfrm rot="16200000">
              <a:off x="-1120453" y="1158955"/>
              <a:ext cx="2531025"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50" name="DO eQTL analysis"/>
            <p:cNvSpPr txBox="1"/>
            <p:nvPr/>
          </p:nvSpPr>
          <p:spPr>
            <a:xfrm rot="16200000">
              <a:off x="-605399" y="1139982"/>
              <a:ext cx="1500917"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DO eQTL analysis</a:t>
              </a:r>
            </a:p>
          </p:txBody>
        </p:sp>
        <p:sp>
          <p:nvSpPr>
            <p:cNvPr id="651" name="Arrow"/>
            <p:cNvSpPr/>
            <p:nvPr/>
          </p:nvSpPr>
          <p:spPr>
            <a:xfrm rot="5400000">
              <a:off x="1544359" y="1765175"/>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52" name="Rectangle"/>
            <p:cNvSpPr/>
            <p:nvPr/>
          </p:nvSpPr>
          <p:spPr>
            <a:xfrm>
              <a:off x="360574" y="1476682"/>
              <a:ext cx="284697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53" name="eQTL analysis"/>
            <p:cNvSpPr txBox="1"/>
            <p:nvPr/>
          </p:nvSpPr>
          <p:spPr>
            <a:xfrm>
              <a:off x="376658" y="1457709"/>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eQTL analysis</a:t>
              </a:r>
            </a:p>
          </p:txBody>
        </p:sp>
        <p:sp>
          <p:nvSpPr>
            <p:cNvPr id="654" name="Rectangle"/>
            <p:cNvSpPr/>
            <p:nvPr/>
          </p:nvSpPr>
          <p:spPr>
            <a:xfrm>
              <a:off x="1810209" y="1702497"/>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656" name="Adipose"/>
          <p:cNvSpPr txBox="1"/>
          <p:nvPr/>
        </p:nvSpPr>
        <p:spPr>
          <a:xfrm rot="16200000">
            <a:off x="5287691" y="1877685"/>
            <a:ext cx="1045719"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Adipose</a:t>
            </a:r>
          </a:p>
        </p:txBody>
      </p:sp>
      <p:sp>
        <p:nvSpPr>
          <p:cNvPr id="657" name="Liver"/>
          <p:cNvSpPr txBox="1"/>
          <p:nvPr/>
        </p:nvSpPr>
        <p:spPr>
          <a:xfrm rot="16200000">
            <a:off x="5480604" y="4128666"/>
            <a:ext cx="65989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Liver</a:t>
            </a:r>
          </a:p>
        </p:txBody>
      </p:sp>
      <p:sp>
        <p:nvSpPr>
          <p:cNvPr id="658" name="Muscle"/>
          <p:cNvSpPr txBox="1"/>
          <p:nvPr/>
        </p:nvSpPr>
        <p:spPr>
          <a:xfrm rot="16200000">
            <a:off x="5373657" y="6323259"/>
            <a:ext cx="93294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Muscle</a:t>
            </a:r>
          </a:p>
        </p:txBody>
      </p:sp>
      <p:sp>
        <p:nvSpPr>
          <p:cNvPr id="659" name="B"/>
          <p:cNvSpPr txBox="1"/>
          <p:nvPr/>
        </p:nvSpPr>
        <p:spPr>
          <a:xfrm>
            <a:off x="5324554" y="678039"/>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grpSp>
        <p:nvGrpSpPr>
          <p:cNvPr id="668" name="Group"/>
          <p:cNvGrpSpPr/>
          <p:nvPr/>
        </p:nvGrpSpPr>
        <p:grpSpPr>
          <a:xfrm>
            <a:off x="9291680" y="788507"/>
            <a:ext cx="1460288" cy="424065"/>
            <a:chOff x="0" y="0"/>
            <a:chExt cx="1460287" cy="424063"/>
          </a:xfrm>
        </p:grpSpPr>
        <p:sp>
          <p:nvSpPr>
            <p:cNvPr id="660" name="Square"/>
            <p:cNvSpPr/>
            <p:nvPr/>
          </p:nvSpPr>
          <p:spPr>
            <a:xfrm>
              <a:off x="6623"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61" name="G"/>
            <p:cNvSpPr txBox="1"/>
            <p:nvPr/>
          </p:nvSpPr>
          <p:spPr>
            <a:xfrm>
              <a:off x="0" y="0"/>
              <a:ext cx="316726"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G</a:t>
              </a:r>
            </a:p>
          </p:txBody>
        </p:sp>
        <p:sp>
          <p:nvSpPr>
            <p:cNvPr id="662" name="Line"/>
            <p:cNvSpPr/>
            <p:nvPr/>
          </p:nvSpPr>
          <p:spPr>
            <a:xfrm>
              <a:off x="334033"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sp>
          <p:nvSpPr>
            <p:cNvPr id="663" name="Square"/>
            <p:cNvSpPr/>
            <p:nvPr/>
          </p:nvSpPr>
          <p:spPr>
            <a:xfrm>
              <a:off x="609005"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64" name="T"/>
            <p:cNvSpPr txBox="1"/>
            <p:nvPr/>
          </p:nvSpPr>
          <p:spPr>
            <a:xfrm>
              <a:off x="622118"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665" name="Square"/>
            <p:cNvSpPr/>
            <p:nvPr/>
          </p:nvSpPr>
          <p:spPr>
            <a:xfrm>
              <a:off x="1156807" y="60292"/>
              <a:ext cx="303481"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66" name="P"/>
            <p:cNvSpPr txBox="1"/>
            <p:nvPr/>
          </p:nvSpPr>
          <p:spPr>
            <a:xfrm>
              <a:off x="1162453" y="0"/>
              <a:ext cx="292189"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667" name="Line"/>
            <p:cNvSpPr/>
            <p:nvPr/>
          </p:nvSpPr>
          <p:spPr>
            <a:xfrm>
              <a:off x="896864"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674" name="Group"/>
          <p:cNvGrpSpPr/>
          <p:nvPr/>
        </p:nvGrpSpPr>
        <p:grpSpPr>
          <a:xfrm>
            <a:off x="6974489" y="788507"/>
            <a:ext cx="851282" cy="424065"/>
            <a:chOff x="0" y="0"/>
            <a:chExt cx="851281" cy="424063"/>
          </a:xfrm>
        </p:grpSpPr>
        <p:sp>
          <p:nvSpPr>
            <p:cNvPr id="669" name="Square"/>
            <p:cNvSpPr/>
            <p:nvPr/>
          </p:nvSpPr>
          <p:spPr>
            <a:xfrm>
              <a:off x="0"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70" name="T"/>
            <p:cNvSpPr txBox="1"/>
            <p:nvPr/>
          </p:nvSpPr>
          <p:spPr>
            <a:xfrm>
              <a:off x="13112"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671" name="Square"/>
            <p:cNvSpPr/>
            <p:nvPr/>
          </p:nvSpPr>
          <p:spPr>
            <a:xfrm>
              <a:off x="547802"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672" name="P"/>
            <p:cNvSpPr txBox="1"/>
            <p:nvPr/>
          </p:nvSpPr>
          <p:spPr>
            <a:xfrm>
              <a:off x="553447" y="0"/>
              <a:ext cx="292190"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673" name="Line"/>
            <p:cNvSpPr/>
            <p:nvPr/>
          </p:nvSpPr>
          <p:spPr>
            <a:xfrm>
              <a:off x="287858"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sp>
        <p:nvSpPr>
          <p:cNvPr id="675" name="This version shows we can predict strain body weight with expression,…"/>
          <p:cNvSpPr txBox="1"/>
          <p:nvPr/>
        </p:nvSpPr>
        <p:spPr>
          <a:xfrm>
            <a:off x="1390649" y="8608517"/>
            <a:ext cx="9771889" cy="831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b="0"/>
            </a:pPr>
            <a:r>
              <a:t>This version shows we can predict </a:t>
            </a:r>
            <a:r>
              <a:rPr b="1"/>
              <a:t>strain</a:t>
            </a:r>
            <a:r>
              <a:t> body weight with expression,</a:t>
            </a:r>
          </a:p>
          <a:p>
            <a:pPr algn="l">
              <a:defRPr b="0"/>
            </a:pPr>
            <a:r>
              <a:t>but not with genotype</a:t>
            </a:r>
          </a:p>
        </p:txBody>
      </p:sp>
      <p:pic>
        <p:nvPicPr>
          <p:cNvPr id="676" name="Image" descr="Image"/>
          <p:cNvPicPr>
            <a:picLocks noChangeAspect="1"/>
          </p:cNvPicPr>
          <p:nvPr/>
        </p:nvPicPr>
        <p:blipFill>
          <a:blip r:embed="rId3"/>
          <a:stretch>
            <a:fillRect/>
          </a:stretch>
        </p:blipFill>
        <p:spPr>
          <a:xfrm>
            <a:off x="8617879" y="861676"/>
            <a:ext cx="2677445" cy="6884859"/>
          </a:xfrm>
          <a:prstGeom prst="rect">
            <a:avLst/>
          </a:prstGeom>
          <a:ln w="12700">
            <a:miter lim="400000"/>
          </a:ln>
        </p:spPr>
      </p:pic>
      <p:pic>
        <p:nvPicPr>
          <p:cNvPr id="677" name="Image" descr="Image"/>
          <p:cNvPicPr>
            <a:picLocks noChangeAspect="1"/>
          </p:cNvPicPr>
          <p:nvPr/>
        </p:nvPicPr>
        <p:blipFill>
          <a:blip r:embed="rId4"/>
          <a:stretch>
            <a:fillRect/>
          </a:stretch>
        </p:blipFill>
        <p:spPr>
          <a:xfrm>
            <a:off x="6011992" y="861676"/>
            <a:ext cx="2677446" cy="688485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3" name="Group"/>
          <p:cNvGrpSpPr/>
          <p:nvPr/>
        </p:nvGrpSpPr>
        <p:grpSpPr>
          <a:xfrm>
            <a:off x="550216" y="2961757"/>
            <a:ext cx="7155312" cy="4419024"/>
            <a:chOff x="0" y="0"/>
            <a:chExt cx="7155311" cy="4419022"/>
          </a:xfrm>
        </p:grpSpPr>
        <p:pic>
          <p:nvPicPr>
            <p:cNvPr id="681" name="pasted-movie.png" descr="pasted-movie.png"/>
            <p:cNvPicPr>
              <a:picLocks noChangeAspect="1"/>
            </p:cNvPicPr>
            <p:nvPr/>
          </p:nvPicPr>
          <p:blipFill>
            <a:blip r:embed="rId3"/>
            <a:stretch>
              <a:fillRect/>
            </a:stretch>
          </p:blipFill>
          <p:spPr>
            <a:xfrm>
              <a:off x="0" y="125836"/>
              <a:ext cx="7155312" cy="4293187"/>
            </a:xfrm>
            <a:prstGeom prst="rect">
              <a:avLst/>
            </a:prstGeom>
            <a:ln w="12700" cap="flat">
              <a:noFill/>
              <a:miter lim="400000"/>
            </a:ln>
            <a:effectLst/>
          </p:spPr>
        </p:pic>
        <p:sp>
          <p:nvSpPr>
            <p:cNvPr id="682" name="Rectangle"/>
            <p:cNvSpPr/>
            <p:nvPr/>
          </p:nvSpPr>
          <p:spPr>
            <a:xfrm>
              <a:off x="2482986" y="0"/>
              <a:ext cx="2378302" cy="40338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sp>
        <p:nvSpPr>
          <p:cNvPr id="684" name="Figure 8: Human Translation"/>
          <p:cNvSpPr txBox="1"/>
          <p:nvPr/>
        </p:nvSpPr>
        <p:spPr>
          <a:xfrm>
            <a:off x="86458" y="129826"/>
            <a:ext cx="417820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8: Human Translation</a:t>
            </a:r>
          </a:p>
        </p:txBody>
      </p:sp>
      <p:sp>
        <p:nvSpPr>
          <p:cNvPr id="685" name="A"/>
          <p:cNvSpPr txBox="1"/>
          <p:nvPr/>
        </p:nvSpPr>
        <p:spPr>
          <a:xfrm>
            <a:off x="304253" y="664905"/>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691" name="Group"/>
          <p:cNvGrpSpPr/>
          <p:nvPr/>
        </p:nvGrpSpPr>
        <p:grpSpPr>
          <a:xfrm>
            <a:off x="7547920" y="1124907"/>
            <a:ext cx="2394629" cy="2416675"/>
            <a:chOff x="0" y="0"/>
            <a:chExt cx="2394627" cy="2416673"/>
          </a:xfrm>
        </p:grpSpPr>
        <p:pic>
          <p:nvPicPr>
            <p:cNvPr id="686" name="pasted-movie.png" descr="pasted-movie.png"/>
            <p:cNvPicPr>
              <a:picLocks noChangeAspect="1"/>
            </p:cNvPicPr>
            <p:nvPr/>
          </p:nvPicPr>
          <p:blipFill>
            <a:blip r:embed="rId4"/>
            <a:stretch>
              <a:fillRect/>
            </a:stretch>
          </p:blipFill>
          <p:spPr>
            <a:xfrm>
              <a:off x="0" y="250941"/>
              <a:ext cx="2394628" cy="1905001"/>
            </a:xfrm>
            <a:prstGeom prst="rect">
              <a:avLst/>
            </a:prstGeom>
            <a:ln w="12700" cap="flat">
              <a:noFill/>
              <a:miter lim="400000"/>
            </a:ln>
            <a:effectLst/>
          </p:spPr>
        </p:pic>
        <p:sp>
          <p:nvSpPr>
            <p:cNvPr id="687" name="obesity in children"/>
            <p:cNvSpPr txBox="1"/>
            <p:nvPr/>
          </p:nvSpPr>
          <p:spPr>
            <a:xfrm>
              <a:off x="727271" y="0"/>
              <a:ext cx="1350722"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obesity in children</a:t>
              </a:r>
            </a:p>
          </p:txBody>
        </p:sp>
        <p:sp>
          <p:nvSpPr>
            <p:cNvPr id="688" name="p = 0.038"/>
            <p:cNvSpPr txBox="1"/>
            <p:nvPr/>
          </p:nvSpPr>
          <p:spPr>
            <a:xfrm>
              <a:off x="1586955" y="1683361"/>
              <a:ext cx="76215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0.038</a:t>
              </a:r>
            </a:p>
          </p:txBody>
        </p:sp>
        <p:sp>
          <p:nvSpPr>
            <p:cNvPr id="689" name="normal…"/>
            <p:cNvSpPr txBox="1"/>
            <p:nvPr/>
          </p:nvSpPr>
          <p:spPr>
            <a:xfrm>
              <a:off x="654786" y="1963740"/>
              <a:ext cx="582931" cy="4529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200" b="0"/>
              </a:pPr>
              <a:r>
                <a:t>normal</a:t>
              </a:r>
            </a:p>
            <a:p>
              <a:pPr>
                <a:defRPr sz="1200" b="0"/>
              </a:pPr>
              <a:r>
                <a:t>weight</a:t>
              </a:r>
            </a:p>
          </p:txBody>
        </p:sp>
        <p:sp>
          <p:nvSpPr>
            <p:cNvPr id="690" name="obese"/>
            <p:cNvSpPr txBox="1"/>
            <p:nvPr/>
          </p:nvSpPr>
          <p:spPr>
            <a:xfrm>
              <a:off x="1582824" y="2039180"/>
              <a:ext cx="532030"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obese</a:t>
              </a:r>
            </a:p>
          </p:txBody>
        </p:sp>
      </p:grpSp>
      <p:grpSp>
        <p:nvGrpSpPr>
          <p:cNvPr id="697" name="Group"/>
          <p:cNvGrpSpPr/>
          <p:nvPr/>
        </p:nvGrpSpPr>
        <p:grpSpPr>
          <a:xfrm>
            <a:off x="10047071" y="1083789"/>
            <a:ext cx="2547672" cy="2299854"/>
            <a:chOff x="0" y="0"/>
            <a:chExt cx="2547670" cy="2299853"/>
          </a:xfrm>
        </p:grpSpPr>
        <p:pic>
          <p:nvPicPr>
            <p:cNvPr id="692" name="pasted-movie.png" descr="pasted-movie.png"/>
            <p:cNvPicPr>
              <a:picLocks noChangeAspect="1"/>
            </p:cNvPicPr>
            <p:nvPr/>
          </p:nvPicPr>
          <p:blipFill>
            <a:blip r:embed="rId5"/>
            <a:stretch>
              <a:fillRect/>
            </a:stretch>
          </p:blipFill>
          <p:spPr>
            <a:xfrm>
              <a:off x="85654" y="300920"/>
              <a:ext cx="2287511" cy="1905001"/>
            </a:xfrm>
            <a:prstGeom prst="rect">
              <a:avLst/>
            </a:prstGeom>
            <a:ln w="12700" cap="flat">
              <a:noFill/>
              <a:miter lim="400000"/>
            </a:ln>
            <a:effectLst/>
          </p:spPr>
        </p:pic>
        <p:sp>
          <p:nvSpPr>
            <p:cNvPr id="693" name="obesity in post-menopausal women"/>
            <p:cNvSpPr txBox="1"/>
            <p:nvPr/>
          </p:nvSpPr>
          <p:spPr>
            <a:xfrm>
              <a:off x="0" y="0"/>
              <a:ext cx="254767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obesity in post-menopausal women</a:t>
              </a:r>
            </a:p>
          </p:txBody>
        </p:sp>
        <p:sp>
          <p:nvSpPr>
            <p:cNvPr id="694" name="p = 0.011"/>
            <p:cNvSpPr txBox="1"/>
            <p:nvPr/>
          </p:nvSpPr>
          <p:spPr>
            <a:xfrm>
              <a:off x="1492706" y="1624657"/>
              <a:ext cx="762153"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0.011</a:t>
              </a:r>
            </a:p>
          </p:txBody>
        </p:sp>
        <p:sp>
          <p:nvSpPr>
            <p:cNvPr id="695" name="lean"/>
            <p:cNvSpPr txBox="1"/>
            <p:nvPr/>
          </p:nvSpPr>
          <p:spPr>
            <a:xfrm>
              <a:off x="759007" y="1991939"/>
              <a:ext cx="39654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lean</a:t>
              </a:r>
            </a:p>
          </p:txBody>
        </p:sp>
        <p:sp>
          <p:nvSpPr>
            <p:cNvPr id="696" name="obese"/>
            <p:cNvSpPr txBox="1"/>
            <p:nvPr/>
          </p:nvSpPr>
          <p:spPr>
            <a:xfrm>
              <a:off x="1558560" y="2024720"/>
              <a:ext cx="532029"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obese</a:t>
              </a:r>
            </a:p>
          </p:txBody>
        </p:sp>
      </p:grpSp>
      <p:grpSp>
        <p:nvGrpSpPr>
          <p:cNvPr id="703" name="Group"/>
          <p:cNvGrpSpPr/>
          <p:nvPr/>
        </p:nvGrpSpPr>
        <p:grpSpPr>
          <a:xfrm>
            <a:off x="9973878" y="3652332"/>
            <a:ext cx="2435641" cy="2296536"/>
            <a:chOff x="0" y="0"/>
            <a:chExt cx="2435640" cy="2296535"/>
          </a:xfrm>
        </p:grpSpPr>
        <p:pic>
          <p:nvPicPr>
            <p:cNvPr id="698" name="pasted-movie.png" descr="pasted-movie.png"/>
            <p:cNvPicPr>
              <a:picLocks noChangeAspect="1"/>
            </p:cNvPicPr>
            <p:nvPr/>
          </p:nvPicPr>
          <p:blipFill>
            <a:blip r:embed="rId6"/>
            <a:stretch>
              <a:fillRect/>
            </a:stretch>
          </p:blipFill>
          <p:spPr>
            <a:xfrm>
              <a:off x="0" y="297468"/>
              <a:ext cx="2435641" cy="1905001"/>
            </a:xfrm>
            <a:prstGeom prst="rect">
              <a:avLst/>
            </a:prstGeom>
            <a:ln w="12700" cap="flat">
              <a:noFill/>
              <a:miter lim="400000"/>
            </a:ln>
            <a:effectLst/>
          </p:spPr>
        </p:pic>
        <p:sp>
          <p:nvSpPr>
            <p:cNvPr id="699" name="diabetic vs. non-diabetic"/>
            <p:cNvSpPr txBox="1"/>
            <p:nvPr/>
          </p:nvSpPr>
          <p:spPr>
            <a:xfrm>
              <a:off x="423819" y="0"/>
              <a:ext cx="17939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diabetic vs. non-diabetic</a:t>
              </a:r>
            </a:p>
          </p:txBody>
        </p:sp>
        <p:sp>
          <p:nvSpPr>
            <p:cNvPr id="700" name="p = 0.015"/>
            <p:cNvSpPr txBox="1"/>
            <p:nvPr/>
          </p:nvSpPr>
          <p:spPr>
            <a:xfrm>
              <a:off x="1557106" y="1687993"/>
              <a:ext cx="76215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0.015</a:t>
              </a:r>
            </a:p>
          </p:txBody>
        </p:sp>
        <p:sp>
          <p:nvSpPr>
            <p:cNvPr id="701" name="non-diabetic"/>
            <p:cNvSpPr txBox="1"/>
            <p:nvPr/>
          </p:nvSpPr>
          <p:spPr>
            <a:xfrm>
              <a:off x="420858" y="2021402"/>
              <a:ext cx="97246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non-diabetic</a:t>
              </a:r>
            </a:p>
          </p:txBody>
        </p:sp>
        <p:sp>
          <p:nvSpPr>
            <p:cNvPr id="702" name="diabetic"/>
            <p:cNvSpPr txBox="1"/>
            <p:nvPr/>
          </p:nvSpPr>
          <p:spPr>
            <a:xfrm>
              <a:off x="1513568" y="2021402"/>
              <a:ext cx="65623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diabetic</a:t>
              </a:r>
            </a:p>
          </p:txBody>
        </p:sp>
      </p:grpSp>
      <p:grpSp>
        <p:nvGrpSpPr>
          <p:cNvPr id="709" name="Group"/>
          <p:cNvGrpSpPr/>
          <p:nvPr/>
        </p:nvGrpSpPr>
        <p:grpSpPr>
          <a:xfrm>
            <a:off x="7526728" y="3579849"/>
            <a:ext cx="2374005" cy="2228641"/>
            <a:chOff x="0" y="0"/>
            <a:chExt cx="2374004" cy="2228639"/>
          </a:xfrm>
        </p:grpSpPr>
        <p:pic>
          <p:nvPicPr>
            <p:cNvPr id="704" name="pasted-movie.png" descr="pasted-movie.png"/>
            <p:cNvPicPr>
              <a:picLocks noChangeAspect="1"/>
            </p:cNvPicPr>
            <p:nvPr/>
          </p:nvPicPr>
          <p:blipFill>
            <a:blip r:embed="rId7"/>
            <a:stretch>
              <a:fillRect/>
            </a:stretch>
          </p:blipFill>
          <p:spPr>
            <a:xfrm>
              <a:off x="0" y="268632"/>
              <a:ext cx="2374005" cy="1905001"/>
            </a:xfrm>
            <a:prstGeom prst="rect">
              <a:avLst/>
            </a:prstGeom>
            <a:ln w="12700" cap="flat">
              <a:noFill/>
              <a:miter lim="400000"/>
            </a:ln>
            <a:effectLst/>
          </p:spPr>
        </p:pic>
        <p:sp>
          <p:nvSpPr>
            <p:cNvPr id="705" name="diabetic vs. non-diabetic"/>
            <p:cNvSpPr txBox="1"/>
            <p:nvPr/>
          </p:nvSpPr>
          <p:spPr>
            <a:xfrm>
              <a:off x="398172" y="0"/>
              <a:ext cx="17939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diabetic vs. non-diabetic</a:t>
              </a:r>
            </a:p>
          </p:txBody>
        </p:sp>
        <p:sp>
          <p:nvSpPr>
            <p:cNvPr id="706" name="p = 0.005"/>
            <p:cNvSpPr txBox="1"/>
            <p:nvPr/>
          </p:nvSpPr>
          <p:spPr>
            <a:xfrm>
              <a:off x="1515875" y="1682290"/>
              <a:ext cx="762154"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0.005</a:t>
              </a:r>
            </a:p>
          </p:txBody>
        </p:sp>
        <p:sp>
          <p:nvSpPr>
            <p:cNvPr id="707" name="non-diabetic"/>
            <p:cNvSpPr txBox="1"/>
            <p:nvPr/>
          </p:nvSpPr>
          <p:spPr>
            <a:xfrm>
              <a:off x="383784" y="1953506"/>
              <a:ext cx="972466"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non-diabetic</a:t>
              </a:r>
            </a:p>
          </p:txBody>
        </p:sp>
        <p:sp>
          <p:nvSpPr>
            <p:cNvPr id="708" name="diabetic"/>
            <p:cNvSpPr txBox="1"/>
            <p:nvPr/>
          </p:nvSpPr>
          <p:spPr>
            <a:xfrm>
              <a:off x="1476494" y="1953506"/>
              <a:ext cx="656236"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diabetic</a:t>
              </a:r>
            </a:p>
          </p:txBody>
        </p:sp>
      </p:grpSp>
      <p:sp>
        <p:nvSpPr>
          <p:cNvPr id="710" name="Score"/>
          <p:cNvSpPr txBox="1"/>
          <p:nvPr/>
        </p:nvSpPr>
        <p:spPr>
          <a:xfrm rot="16200000">
            <a:off x="7324563" y="2091107"/>
            <a:ext cx="512218" cy="2751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711" name="Score"/>
          <p:cNvSpPr txBox="1"/>
          <p:nvPr/>
        </p:nvSpPr>
        <p:spPr>
          <a:xfrm rot="16200000">
            <a:off x="9902663" y="2129207"/>
            <a:ext cx="512218" cy="2751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712" name="Score"/>
          <p:cNvSpPr txBox="1"/>
          <p:nvPr/>
        </p:nvSpPr>
        <p:spPr>
          <a:xfrm rot="16200000">
            <a:off x="9750263" y="4681906"/>
            <a:ext cx="512218"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713" name="Score"/>
          <p:cNvSpPr txBox="1"/>
          <p:nvPr/>
        </p:nvSpPr>
        <p:spPr>
          <a:xfrm rot="16200000">
            <a:off x="7286463" y="4554906"/>
            <a:ext cx="512218"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714" name="D"/>
          <p:cNvSpPr txBox="1"/>
          <p:nvPr/>
        </p:nvSpPr>
        <p:spPr>
          <a:xfrm>
            <a:off x="7495277" y="664905"/>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D</a:t>
            </a:r>
          </a:p>
        </p:txBody>
      </p:sp>
      <p:sp>
        <p:nvSpPr>
          <p:cNvPr id="715" name="C"/>
          <p:cNvSpPr txBox="1"/>
          <p:nvPr/>
        </p:nvSpPr>
        <p:spPr>
          <a:xfrm>
            <a:off x="299985" y="3179881"/>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pic>
        <p:nvPicPr>
          <p:cNvPr id="716" name="Image" descr="Image"/>
          <p:cNvPicPr>
            <a:picLocks noChangeAspect="1"/>
          </p:cNvPicPr>
          <p:nvPr/>
        </p:nvPicPr>
        <p:blipFill>
          <a:blip r:embed="rId8"/>
          <a:stretch>
            <a:fillRect/>
          </a:stretch>
        </p:blipFill>
        <p:spPr>
          <a:xfrm>
            <a:off x="374889" y="710416"/>
            <a:ext cx="2851633" cy="2851633"/>
          </a:xfrm>
          <a:prstGeom prst="rect">
            <a:avLst/>
          </a:prstGeom>
          <a:ln w="12700">
            <a:miter lim="400000"/>
          </a:ln>
        </p:spPr>
      </p:pic>
      <p:pic>
        <p:nvPicPr>
          <p:cNvPr id="717" name="Image" descr="Image"/>
          <p:cNvPicPr>
            <a:picLocks noChangeAspect="1"/>
          </p:cNvPicPr>
          <p:nvPr/>
        </p:nvPicPr>
        <p:blipFill>
          <a:blip r:embed="rId9"/>
          <a:stretch>
            <a:fillRect/>
          </a:stretch>
        </p:blipFill>
        <p:spPr>
          <a:xfrm>
            <a:off x="2959682" y="768838"/>
            <a:ext cx="4375661" cy="2734789"/>
          </a:xfrm>
          <a:prstGeom prst="rect">
            <a:avLst/>
          </a:prstGeom>
          <a:ln w="12700">
            <a:miter lim="400000"/>
          </a:ln>
        </p:spPr>
      </p:pic>
      <p:sp>
        <p:nvSpPr>
          <p:cNvPr id="718" name="B"/>
          <p:cNvSpPr txBox="1"/>
          <p:nvPr/>
        </p:nvSpPr>
        <p:spPr>
          <a:xfrm>
            <a:off x="3165021" y="664905"/>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2" name="pasted-movie.png" descr="pasted-movie.png"/>
          <p:cNvPicPr>
            <a:picLocks noChangeAspect="1"/>
          </p:cNvPicPr>
          <p:nvPr/>
        </p:nvPicPr>
        <p:blipFill>
          <a:blip r:embed="rId3"/>
          <a:stretch>
            <a:fillRect/>
          </a:stretch>
        </p:blipFill>
        <p:spPr>
          <a:xfrm>
            <a:off x="6873253" y="5121654"/>
            <a:ext cx="6160872" cy="3850546"/>
          </a:xfrm>
          <a:prstGeom prst="rect">
            <a:avLst/>
          </a:prstGeom>
          <a:ln w="12700">
            <a:miter lim="400000"/>
          </a:ln>
        </p:spPr>
      </p:pic>
      <p:pic>
        <p:nvPicPr>
          <p:cNvPr id="723" name="pasted-movie.png" descr="pasted-movie.png"/>
          <p:cNvPicPr>
            <a:picLocks noChangeAspect="1"/>
          </p:cNvPicPr>
          <p:nvPr/>
        </p:nvPicPr>
        <p:blipFill>
          <a:blip r:embed="rId4"/>
          <a:stretch>
            <a:fillRect/>
          </a:stretch>
        </p:blipFill>
        <p:spPr>
          <a:xfrm>
            <a:off x="6873252" y="860818"/>
            <a:ext cx="6160873" cy="3850546"/>
          </a:xfrm>
          <a:prstGeom prst="rect">
            <a:avLst/>
          </a:prstGeom>
          <a:ln w="12700">
            <a:miter lim="400000"/>
          </a:ln>
        </p:spPr>
      </p:pic>
      <p:grpSp>
        <p:nvGrpSpPr>
          <p:cNvPr id="726" name="Group"/>
          <p:cNvGrpSpPr/>
          <p:nvPr/>
        </p:nvGrpSpPr>
        <p:grpSpPr>
          <a:xfrm>
            <a:off x="3901481" y="901779"/>
            <a:ext cx="3001595" cy="3001595"/>
            <a:chOff x="0" y="0"/>
            <a:chExt cx="3001593" cy="3001593"/>
          </a:xfrm>
        </p:grpSpPr>
        <p:pic>
          <p:nvPicPr>
            <p:cNvPr id="724" name="Image" descr="Image"/>
            <p:cNvPicPr>
              <a:picLocks noChangeAspect="1"/>
            </p:cNvPicPr>
            <p:nvPr/>
          </p:nvPicPr>
          <p:blipFill>
            <a:blip r:embed="rId5"/>
            <a:stretch>
              <a:fillRect/>
            </a:stretch>
          </p:blipFill>
          <p:spPr>
            <a:xfrm>
              <a:off x="0" y="0"/>
              <a:ext cx="3001594" cy="3001594"/>
            </a:xfrm>
            <a:prstGeom prst="rect">
              <a:avLst/>
            </a:prstGeom>
            <a:ln w="12700" cap="flat">
              <a:noFill/>
              <a:miter lim="400000"/>
            </a:ln>
            <a:effectLst/>
          </p:spPr>
        </p:pic>
        <p:sp>
          <p:nvSpPr>
            <p:cNvPr id="725" name="Adipose"/>
            <p:cNvSpPr txBox="1"/>
            <p:nvPr/>
          </p:nvSpPr>
          <p:spPr>
            <a:xfrm>
              <a:off x="1222283" y="74425"/>
              <a:ext cx="70668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Adipose</a:t>
              </a:r>
            </a:p>
          </p:txBody>
        </p:sp>
      </p:grpSp>
      <p:grpSp>
        <p:nvGrpSpPr>
          <p:cNvPr id="729" name="Group"/>
          <p:cNvGrpSpPr/>
          <p:nvPr/>
        </p:nvGrpSpPr>
        <p:grpSpPr>
          <a:xfrm>
            <a:off x="345152" y="3510470"/>
            <a:ext cx="3036042" cy="3036042"/>
            <a:chOff x="0" y="0"/>
            <a:chExt cx="3036040" cy="3036040"/>
          </a:xfrm>
        </p:grpSpPr>
        <p:pic>
          <p:nvPicPr>
            <p:cNvPr id="727" name="Image" descr="Image"/>
            <p:cNvPicPr>
              <a:picLocks noChangeAspect="1"/>
            </p:cNvPicPr>
            <p:nvPr/>
          </p:nvPicPr>
          <p:blipFill>
            <a:blip r:embed="rId6"/>
            <a:stretch>
              <a:fillRect/>
            </a:stretch>
          </p:blipFill>
          <p:spPr>
            <a:xfrm>
              <a:off x="0" y="0"/>
              <a:ext cx="3036041" cy="3036041"/>
            </a:xfrm>
            <a:prstGeom prst="rect">
              <a:avLst/>
            </a:prstGeom>
            <a:ln w="12700" cap="flat">
              <a:noFill/>
              <a:miter lim="400000"/>
            </a:ln>
            <a:effectLst/>
          </p:spPr>
        </p:pic>
        <p:sp>
          <p:nvSpPr>
            <p:cNvPr id="728" name="Liver"/>
            <p:cNvSpPr txBox="1"/>
            <p:nvPr/>
          </p:nvSpPr>
          <p:spPr>
            <a:xfrm>
              <a:off x="1307425" y="155959"/>
              <a:ext cx="562595" cy="2578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Liver</a:t>
              </a:r>
            </a:p>
          </p:txBody>
        </p:sp>
      </p:grpSp>
      <p:sp>
        <p:nvSpPr>
          <p:cNvPr id="730" name="Figure 2: Tissue transcription overview - put this in supplementals"/>
          <p:cNvSpPr txBox="1"/>
          <p:nvPr/>
        </p:nvSpPr>
        <p:spPr>
          <a:xfrm>
            <a:off x="1670710" y="141731"/>
            <a:ext cx="966338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Figure 2: Tissue transcription overview - put this in supplementals</a:t>
            </a:r>
          </a:p>
        </p:txBody>
      </p:sp>
      <p:sp>
        <p:nvSpPr>
          <p:cNvPr id="731" name="A"/>
          <p:cNvSpPr txBox="1"/>
          <p:nvPr/>
        </p:nvSpPr>
        <p:spPr>
          <a:xfrm>
            <a:off x="448915" y="1036065"/>
            <a:ext cx="21869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734" name="Group"/>
          <p:cNvGrpSpPr/>
          <p:nvPr/>
        </p:nvGrpSpPr>
        <p:grpSpPr>
          <a:xfrm>
            <a:off x="3754458" y="3521782"/>
            <a:ext cx="3036041" cy="3036041"/>
            <a:chOff x="0" y="0"/>
            <a:chExt cx="3036040" cy="3036040"/>
          </a:xfrm>
        </p:grpSpPr>
        <p:pic>
          <p:nvPicPr>
            <p:cNvPr id="732" name="Image" descr="Image"/>
            <p:cNvPicPr>
              <a:picLocks noChangeAspect="1"/>
            </p:cNvPicPr>
            <p:nvPr/>
          </p:nvPicPr>
          <p:blipFill>
            <a:blip r:embed="rId7"/>
            <a:stretch>
              <a:fillRect/>
            </a:stretch>
          </p:blipFill>
          <p:spPr>
            <a:xfrm>
              <a:off x="0" y="0"/>
              <a:ext cx="3036041" cy="3036041"/>
            </a:xfrm>
            <a:prstGeom prst="rect">
              <a:avLst/>
            </a:prstGeom>
            <a:ln w="12700" cap="flat">
              <a:noFill/>
              <a:miter lim="400000"/>
            </a:ln>
            <a:effectLst/>
          </p:spPr>
        </p:pic>
        <p:sp>
          <p:nvSpPr>
            <p:cNvPr id="733" name="Islet"/>
            <p:cNvSpPr txBox="1"/>
            <p:nvPr/>
          </p:nvSpPr>
          <p:spPr>
            <a:xfrm>
              <a:off x="1466981" y="110549"/>
              <a:ext cx="42154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Islet</a:t>
              </a:r>
            </a:p>
          </p:txBody>
        </p:sp>
      </p:grpSp>
      <p:grpSp>
        <p:nvGrpSpPr>
          <p:cNvPr id="737" name="Group"/>
          <p:cNvGrpSpPr/>
          <p:nvPr/>
        </p:nvGrpSpPr>
        <p:grpSpPr>
          <a:xfrm>
            <a:off x="360118" y="6193776"/>
            <a:ext cx="3036041" cy="3036041"/>
            <a:chOff x="0" y="0"/>
            <a:chExt cx="3036040" cy="3036040"/>
          </a:xfrm>
        </p:grpSpPr>
        <p:pic>
          <p:nvPicPr>
            <p:cNvPr id="735" name="Image" descr="Image"/>
            <p:cNvPicPr>
              <a:picLocks noChangeAspect="1"/>
            </p:cNvPicPr>
            <p:nvPr/>
          </p:nvPicPr>
          <p:blipFill>
            <a:blip r:embed="rId8"/>
            <a:stretch>
              <a:fillRect/>
            </a:stretch>
          </p:blipFill>
          <p:spPr>
            <a:xfrm>
              <a:off x="0" y="0"/>
              <a:ext cx="3036041" cy="3036041"/>
            </a:xfrm>
            <a:prstGeom prst="rect">
              <a:avLst/>
            </a:prstGeom>
            <a:ln w="12700" cap="flat">
              <a:noFill/>
              <a:miter lim="400000"/>
            </a:ln>
            <a:effectLst/>
          </p:spPr>
        </p:pic>
        <p:sp>
          <p:nvSpPr>
            <p:cNvPr id="736" name="Skeletal Muscle"/>
            <p:cNvSpPr txBox="1"/>
            <p:nvPr/>
          </p:nvSpPr>
          <p:spPr>
            <a:xfrm>
              <a:off x="975679" y="110535"/>
              <a:ext cx="1262482"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Skeletal Muscle</a:t>
              </a:r>
            </a:p>
          </p:txBody>
        </p:sp>
      </p:grpSp>
      <p:sp>
        <p:nvSpPr>
          <p:cNvPr id="738" name="Shared local eQTL"/>
          <p:cNvSpPr txBox="1"/>
          <p:nvPr/>
        </p:nvSpPr>
        <p:spPr>
          <a:xfrm>
            <a:off x="9189890" y="901856"/>
            <a:ext cx="1449173" cy="2876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Shared local eQTL</a:t>
            </a:r>
          </a:p>
        </p:txBody>
      </p:sp>
      <p:sp>
        <p:nvSpPr>
          <p:cNvPr id="739" name="Shared Distal eQTL"/>
          <p:cNvSpPr txBox="1"/>
          <p:nvPr/>
        </p:nvSpPr>
        <p:spPr>
          <a:xfrm>
            <a:off x="9119522" y="5204161"/>
            <a:ext cx="1516991" cy="28768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Shared Distal eQTL</a:t>
            </a:r>
          </a:p>
        </p:txBody>
      </p:sp>
      <p:sp>
        <p:nvSpPr>
          <p:cNvPr id="740" name="B"/>
          <p:cNvSpPr txBox="1"/>
          <p:nvPr/>
        </p:nvSpPr>
        <p:spPr>
          <a:xfrm>
            <a:off x="4254027" y="991170"/>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741" name="C"/>
          <p:cNvSpPr txBox="1"/>
          <p:nvPr/>
        </p:nvSpPr>
        <p:spPr>
          <a:xfrm>
            <a:off x="444648" y="3811914"/>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742" name="D"/>
          <p:cNvSpPr txBox="1"/>
          <p:nvPr/>
        </p:nvSpPr>
        <p:spPr>
          <a:xfrm>
            <a:off x="3802250" y="3811914"/>
            <a:ext cx="227229"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D</a:t>
            </a:r>
          </a:p>
        </p:txBody>
      </p:sp>
      <p:sp>
        <p:nvSpPr>
          <p:cNvPr id="743" name="E"/>
          <p:cNvSpPr txBox="1"/>
          <p:nvPr/>
        </p:nvSpPr>
        <p:spPr>
          <a:xfrm>
            <a:off x="451735" y="6348319"/>
            <a:ext cx="213056"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E</a:t>
            </a:r>
          </a:p>
        </p:txBody>
      </p:sp>
      <p:sp>
        <p:nvSpPr>
          <p:cNvPr id="744" name="F"/>
          <p:cNvSpPr txBox="1"/>
          <p:nvPr/>
        </p:nvSpPr>
        <p:spPr>
          <a:xfrm>
            <a:off x="3813527" y="6303423"/>
            <a:ext cx="20467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F</a:t>
            </a:r>
          </a:p>
        </p:txBody>
      </p:sp>
      <p:sp>
        <p:nvSpPr>
          <p:cNvPr id="745" name="G"/>
          <p:cNvSpPr txBox="1"/>
          <p:nvPr/>
        </p:nvSpPr>
        <p:spPr>
          <a:xfrm>
            <a:off x="7229812" y="991170"/>
            <a:ext cx="229972"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G</a:t>
            </a:r>
          </a:p>
        </p:txBody>
      </p:sp>
      <p:sp>
        <p:nvSpPr>
          <p:cNvPr id="746" name="H"/>
          <p:cNvSpPr txBox="1"/>
          <p:nvPr/>
        </p:nvSpPr>
        <p:spPr>
          <a:xfrm>
            <a:off x="7150168" y="5288919"/>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H</a:t>
            </a:r>
          </a:p>
        </p:txBody>
      </p:sp>
      <p:sp>
        <p:nvSpPr>
          <p:cNvPr id="747" name="eQTL count"/>
          <p:cNvSpPr txBox="1"/>
          <p:nvPr/>
        </p:nvSpPr>
        <p:spPr>
          <a:xfrm rot="16200000">
            <a:off x="6862293" y="6444862"/>
            <a:ext cx="91333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count</a:t>
            </a:r>
          </a:p>
        </p:txBody>
      </p:sp>
      <p:sp>
        <p:nvSpPr>
          <p:cNvPr id="748" name="eQTL count"/>
          <p:cNvSpPr txBox="1"/>
          <p:nvPr/>
        </p:nvSpPr>
        <p:spPr>
          <a:xfrm rot="16200000">
            <a:off x="6807116" y="2115357"/>
            <a:ext cx="91333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count</a:t>
            </a:r>
          </a:p>
        </p:txBody>
      </p:sp>
      <p:sp>
        <p:nvSpPr>
          <p:cNvPr id="749" name="eQTL position"/>
          <p:cNvSpPr txBox="1"/>
          <p:nvPr/>
        </p:nvSpPr>
        <p:spPr>
          <a:xfrm>
            <a:off x="4955633" y="3435184"/>
            <a:ext cx="1068477"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750" name="Transcript gene  position"/>
          <p:cNvSpPr txBox="1"/>
          <p:nvPr/>
        </p:nvSpPr>
        <p:spPr>
          <a:xfrm rot="16200000">
            <a:off x="3267321" y="2213248"/>
            <a:ext cx="1791006"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751" name="eQTL position"/>
          <p:cNvSpPr txBox="1"/>
          <p:nvPr/>
        </p:nvSpPr>
        <p:spPr>
          <a:xfrm>
            <a:off x="4819853" y="6049831"/>
            <a:ext cx="106847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752" name="Transcript gene position"/>
          <p:cNvSpPr txBox="1"/>
          <p:nvPr/>
        </p:nvSpPr>
        <p:spPr>
          <a:xfrm rot="16200000">
            <a:off x="3100169" y="4827895"/>
            <a:ext cx="1748639"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753" name="eQTL position"/>
          <p:cNvSpPr txBox="1"/>
          <p:nvPr/>
        </p:nvSpPr>
        <p:spPr>
          <a:xfrm>
            <a:off x="1403718" y="6049831"/>
            <a:ext cx="106847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754" name="Transcript gene position"/>
          <p:cNvSpPr txBox="1"/>
          <p:nvPr/>
        </p:nvSpPr>
        <p:spPr>
          <a:xfrm rot="16200000">
            <a:off x="-263410" y="4862933"/>
            <a:ext cx="1748639"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755" name="eQTL position"/>
          <p:cNvSpPr txBox="1"/>
          <p:nvPr/>
        </p:nvSpPr>
        <p:spPr>
          <a:xfrm>
            <a:off x="1443125" y="8804627"/>
            <a:ext cx="10684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756" name="Transcript gene position"/>
          <p:cNvSpPr txBox="1"/>
          <p:nvPr/>
        </p:nvSpPr>
        <p:spPr>
          <a:xfrm rot="16200000">
            <a:off x="-276559" y="7582691"/>
            <a:ext cx="1748639"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pic>
        <p:nvPicPr>
          <p:cNvPr id="757" name="Image" descr="Image"/>
          <p:cNvPicPr>
            <a:picLocks noChangeAspect="1"/>
          </p:cNvPicPr>
          <p:nvPr/>
        </p:nvPicPr>
        <p:blipFill>
          <a:blip r:embed="rId9"/>
          <a:stretch>
            <a:fillRect/>
          </a:stretch>
        </p:blipFill>
        <p:spPr>
          <a:xfrm>
            <a:off x="387806" y="914097"/>
            <a:ext cx="3643772" cy="2602694"/>
          </a:xfrm>
          <a:prstGeom prst="rect">
            <a:avLst/>
          </a:prstGeom>
          <a:ln w="12700">
            <a:miter lim="400000"/>
          </a:ln>
        </p:spPr>
      </p:pic>
      <p:pic>
        <p:nvPicPr>
          <p:cNvPr id="758" name="Image" descr="Image"/>
          <p:cNvPicPr>
            <a:picLocks noChangeAspect="1"/>
          </p:cNvPicPr>
          <p:nvPr/>
        </p:nvPicPr>
        <p:blipFill>
          <a:blip r:embed="rId10"/>
          <a:stretch>
            <a:fillRect/>
          </a:stretch>
        </p:blipFill>
        <p:spPr>
          <a:xfrm>
            <a:off x="3398423" y="6459919"/>
            <a:ext cx="3430069" cy="2609713"/>
          </a:xfrm>
          <a:prstGeom prst="rect">
            <a:avLst/>
          </a:prstGeom>
          <a:ln w="12700">
            <a:miter lim="400000"/>
          </a:ln>
        </p:spPr>
      </p:pic>
      <p:grpSp>
        <p:nvGrpSpPr>
          <p:cNvPr id="761" name="Group"/>
          <p:cNvGrpSpPr/>
          <p:nvPr/>
        </p:nvGrpSpPr>
        <p:grpSpPr>
          <a:xfrm>
            <a:off x="3856028" y="8123381"/>
            <a:ext cx="1073760" cy="768871"/>
            <a:chOff x="0" y="0"/>
            <a:chExt cx="1073758" cy="768869"/>
          </a:xfrm>
        </p:grpSpPr>
        <p:sp>
          <p:nvSpPr>
            <p:cNvPr id="759" name="Rectangle"/>
            <p:cNvSpPr/>
            <p:nvPr/>
          </p:nvSpPr>
          <p:spPr>
            <a:xfrm>
              <a:off x="59166" y="197899"/>
              <a:ext cx="972653" cy="4368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pic>
          <p:nvPicPr>
            <p:cNvPr id="760" name="Image" descr="Image"/>
            <p:cNvPicPr>
              <a:picLocks noChangeAspect="1"/>
            </p:cNvPicPr>
            <p:nvPr/>
          </p:nvPicPr>
          <p:blipFill>
            <a:blip r:embed="rId11"/>
            <a:stretch>
              <a:fillRect/>
            </a:stretch>
          </p:blipFill>
          <p:spPr>
            <a:xfrm>
              <a:off x="0" y="0"/>
              <a:ext cx="1073759" cy="768870"/>
            </a:xfrm>
            <a:prstGeom prst="rect">
              <a:avLst/>
            </a:prstGeom>
            <a:ln w="12700" cap="flat">
              <a:noFill/>
              <a:miter lim="400000"/>
            </a:ln>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Tested KEGG pathways for enrichment of positive or negatively loadings (GSEA)"/>
          <p:cNvSpPr txBox="1"/>
          <p:nvPr/>
        </p:nvSpPr>
        <p:spPr>
          <a:xfrm>
            <a:off x="272119" y="588379"/>
            <a:ext cx="1133635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33375" indent="-333375" algn="l">
              <a:buSzPct val="145000"/>
              <a:buChar char="•"/>
              <a:defRPr b="0"/>
            </a:lvl1pPr>
          </a:lstStyle>
          <a:p>
            <a:r>
              <a:t>Tested KEGG pathways for enrichment of positive or negatively loadings (GSEA)</a:t>
            </a:r>
          </a:p>
        </p:txBody>
      </p:sp>
      <p:sp>
        <p:nvSpPr>
          <p:cNvPr id="766" name="Adipose tissue had the strongest enrichments, both positive and negative"/>
          <p:cNvSpPr txBox="1"/>
          <p:nvPr/>
        </p:nvSpPr>
        <p:spPr>
          <a:xfrm>
            <a:off x="263862" y="1170610"/>
            <a:ext cx="1045243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33375" indent="-333375" algn="l">
              <a:buSzPct val="145000"/>
              <a:buChar char="•"/>
              <a:defRPr b="0"/>
            </a:lvl1pPr>
          </a:lstStyle>
          <a:p>
            <a:r>
              <a:t>Adipose tissue had the strongest enrichments, both positive and negative</a:t>
            </a:r>
          </a:p>
        </p:txBody>
      </p:sp>
      <p:pic>
        <p:nvPicPr>
          <p:cNvPr id="767" name="Image" descr="Image"/>
          <p:cNvPicPr>
            <a:picLocks noChangeAspect="1"/>
          </p:cNvPicPr>
          <p:nvPr/>
        </p:nvPicPr>
        <p:blipFill>
          <a:blip r:embed="rId2"/>
          <a:stretch>
            <a:fillRect/>
          </a:stretch>
        </p:blipFill>
        <p:spPr>
          <a:xfrm>
            <a:off x="2996319" y="2007030"/>
            <a:ext cx="6711589" cy="6711589"/>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Oxidative phosphorylation was the most strongly negatively loaded gene according to GSEA…"/>
          <p:cNvSpPr txBox="1"/>
          <p:nvPr/>
        </p:nvSpPr>
        <p:spPr>
          <a:xfrm>
            <a:off x="287148" y="926426"/>
            <a:ext cx="11583430" cy="1566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33375" indent="-333375" algn="l">
              <a:buSzPct val="145000"/>
              <a:buChar char="•"/>
              <a:defRPr b="0"/>
            </a:pPr>
            <a:r>
              <a:t>Oxidative phosphorylation was the most strongly negatively loaded gene according to GSEA</a:t>
            </a:r>
          </a:p>
          <a:p>
            <a:pPr marL="333375" indent="-333375" algn="l">
              <a:buSzPct val="145000"/>
              <a:buChar char="•"/>
              <a:defRPr b="0"/>
            </a:pPr>
            <a:r>
              <a:t>This indicates that up-regulation of OxPhos genes is associated with a more negative metabolic index (leaner mice)</a:t>
            </a:r>
          </a:p>
        </p:txBody>
      </p:sp>
      <p:sp>
        <p:nvSpPr>
          <p:cNvPr id="770" name="adjusted GSEA pvalues"/>
          <p:cNvSpPr txBox="1"/>
          <p:nvPr/>
        </p:nvSpPr>
        <p:spPr>
          <a:xfrm>
            <a:off x="9939208" y="3834569"/>
            <a:ext cx="2637937"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b="0"/>
            </a:lvl1pPr>
          </a:lstStyle>
          <a:p>
            <a:r>
              <a:t>adjusted GSEA pvalues</a:t>
            </a:r>
          </a:p>
        </p:txBody>
      </p:sp>
      <p:sp>
        <p:nvSpPr>
          <p:cNvPr id="771" name="Line"/>
          <p:cNvSpPr/>
          <p:nvPr/>
        </p:nvSpPr>
        <p:spPr>
          <a:xfrm flipH="1">
            <a:off x="9031010" y="4016369"/>
            <a:ext cx="831872" cy="1"/>
          </a:xfrm>
          <a:prstGeom prst="line">
            <a:avLst/>
          </a:prstGeom>
          <a:ln w="25400">
            <a:solidFill>
              <a:srgbClr val="000000"/>
            </a:solidFill>
            <a:miter lim="400000"/>
            <a:tailEnd type="triangle"/>
          </a:ln>
        </p:spPr>
        <p:txBody>
          <a:bodyPr lIns="50800" tIns="50800" rIns="50800" bIns="50800" anchor="ctr"/>
          <a:lstStyle/>
          <a:p>
            <a:endParaRPr/>
          </a:p>
        </p:txBody>
      </p:sp>
      <p:pic>
        <p:nvPicPr>
          <p:cNvPr id="772" name="Image" descr="Image"/>
          <p:cNvPicPr>
            <a:picLocks noChangeAspect="1"/>
          </p:cNvPicPr>
          <p:nvPr/>
        </p:nvPicPr>
        <p:blipFill>
          <a:blip r:embed="rId2"/>
          <a:stretch>
            <a:fillRect/>
          </a:stretch>
        </p:blipFill>
        <p:spPr>
          <a:xfrm>
            <a:off x="3033149" y="3200550"/>
            <a:ext cx="6091428" cy="601295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4" name="pasted-movie.png" descr="pasted-movie.png"/>
          <p:cNvPicPr>
            <a:picLocks noChangeAspect="1"/>
          </p:cNvPicPr>
          <p:nvPr/>
        </p:nvPicPr>
        <p:blipFill>
          <a:blip r:embed="rId2"/>
          <a:stretch>
            <a:fillRect/>
          </a:stretch>
        </p:blipFill>
        <p:spPr>
          <a:xfrm>
            <a:off x="0" y="370286"/>
            <a:ext cx="13004800" cy="9403773"/>
          </a:xfrm>
          <a:prstGeom prst="rect">
            <a:avLst/>
          </a:prstGeom>
          <a:ln w="12700">
            <a:miter lim="400000"/>
          </a:ln>
        </p:spPr>
      </p:pic>
      <p:sp>
        <p:nvSpPr>
          <p:cNvPr id="775" name="Basically all genes in this pathway are negatively loaded"/>
          <p:cNvSpPr txBox="1"/>
          <p:nvPr/>
        </p:nvSpPr>
        <p:spPr>
          <a:xfrm>
            <a:off x="156089" y="-34598"/>
            <a:ext cx="772911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0"/>
            </a:lvl1pPr>
          </a:lstStyle>
          <a:p>
            <a:r>
              <a:t>Basically all genes in this pathway are negatively loaded</a:t>
            </a:r>
          </a:p>
        </p:txBody>
      </p:sp>
      <p:sp>
        <p:nvSpPr>
          <p:cNvPr id="776" name="scaled to minimum and maximum overall loadings"/>
          <p:cNvSpPr txBox="1"/>
          <p:nvPr/>
        </p:nvSpPr>
        <p:spPr>
          <a:xfrm>
            <a:off x="7391145" y="408035"/>
            <a:ext cx="2838350" cy="6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1800" b="0"/>
            </a:lvl1pPr>
          </a:lstStyle>
          <a:p>
            <a:r>
              <a:t>scaled to minimum and maximum overall loadings</a:t>
            </a:r>
          </a:p>
        </p:txBody>
      </p:sp>
      <p:sp>
        <p:nvSpPr>
          <p:cNvPr id="777" name="Line"/>
          <p:cNvSpPr/>
          <p:nvPr/>
        </p:nvSpPr>
        <p:spPr>
          <a:xfrm>
            <a:off x="10075424" y="747714"/>
            <a:ext cx="895318" cy="1"/>
          </a:xfrm>
          <a:prstGeom prst="line">
            <a:avLst/>
          </a:prstGeom>
          <a:ln w="25400">
            <a:solidFill>
              <a:srgbClr val="000000"/>
            </a:solidFill>
            <a:miter lim="400000"/>
            <a:tailEnd type="triangle"/>
          </a:ln>
        </p:spPr>
        <p:txBody>
          <a:bodyPr lIns="50800" tIns="50800" rIns="50800" bIns="50800" anchor="ctr"/>
          <a:lstStyle/>
          <a:p>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Thermogenesis was the second-most negatively loaded pathway"/>
          <p:cNvSpPr txBox="1"/>
          <p:nvPr/>
        </p:nvSpPr>
        <p:spPr>
          <a:xfrm>
            <a:off x="186146" y="1529870"/>
            <a:ext cx="928809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33375" indent="-333375" algn="l">
              <a:buSzPct val="145000"/>
              <a:buChar char="•"/>
              <a:defRPr b="0"/>
            </a:lvl1pPr>
          </a:lstStyle>
          <a:p>
            <a:r>
              <a:t>Thermogenesis was the second-most negatively loaded pathway</a:t>
            </a:r>
          </a:p>
        </p:txBody>
      </p:sp>
      <p:sp>
        <p:nvSpPr>
          <p:cNvPr id="780" name="Thermogenesis genes in adipose tissue had many negative loadings, indicating that up-regulating these genes is associated with a lower metabolic index (leaner)"/>
          <p:cNvSpPr txBox="1"/>
          <p:nvPr/>
        </p:nvSpPr>
        <p:spPr>
          <a:xfrm>
            <a:off x="173673" y="2143129"/>
            <a:ext cx="12377548"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333375" indent="-333375" algn="l">
              <a:buSzPct val="145000"/>
              <a:buChar char="•"/>
              <a:defRPr b="0"/>
            </a:lvl1pPr>
          </a:lstStyle>
          <a:p>
            <a:r>
              <a:t>Thermogenesis genes in adipose tissue had many negative loadings, indicating that up-regulating these genes is associated with a lower metabolic index (leaner)</a:t>
            </a:r>
          </a:p>
        </p:txBody>
      </p:sp>
      <p:pic>
        <p:nvPicPr>
          <p:cNvPr id="781" name="Image" descr="Image"/>
          <p:cNvPicPr>
            <a:picLocks noChangeAspect="1"/>
          </p:cNvPicPr>
          <p:nvPr/>
        </p:nvPicPr>
        <p:blipFill>
          <a:blip r:embed="rId2"/>
          <a:stretch>
            <a:fillRect/>
          </a:stretch>
        </p:blipFill>
        <p:spPr>
          <a:xfrm>
            <a:off x="3133399" y="3124688"/>
            <a:ext cx="6458096" cy="646751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A"/>
          <p:cNvSpPr txBox="1"/>
          <p:nvPr/>
        </p:nvSpPr>
        <p:spPr>
          <a:xfrm>
            <a:off x="889293" y="427890"/>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147" name="B"/>
          <p:cNvSpPr txBox="1"/>
          <p:nvPr/>
        </p:nvSpPr>
        <p:spPr>
          <a:xfrm>
            <a:off x="946946" y="4218208"/>
            <a:ext cx="22159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148" name="Rectangle"/>
          <p:cNvSpPr/>
          <p:nvPr/>
        </p:nvSpPr>
        <p:spPr>
          <a:xfrm>
            <a:off x="912866" y="4200739"/>
            <a:ext cx="5723038" cy="5443017"/>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Rectangle"/>
          <p:cNvSpPr/>
          <p:nvPr/>
        </p:nvSpPr>
        <p:spPr>
          <a:xfrm>
            <a:off x="6639403" y="4200305"/>
            <a:ext cx="5727701" cy="5443885"/>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50" name="Image" descr="Image"/>
          <p:cNvPicPr>
            <a:picLocks noChangeAspect="1"/>
          </p:cNvPicPr>
          <p:nvPr/>
        </p:nvPicPr>
        <p:blipFill>
          <a:blip r:embed="rId3"/>
          <a:stretch>
            <a:fillRect/>
          </a:stretch>
        </p:blipFill>
        <p:spPr>
          <a:xfrm>
            <a:off x="1031185" y="4179047"/>
            <a:ext cx="5486401" cy="5486401"/>
          </a:xfrm>
          <a:prstGeom prst="rect">
            <a:avLst/>
          </a:prstGeom>
          <a:ln w="12700">
            <a:miter lim="400000"/>
          </a:ln>
        </p:spPr>
      </p:pic>
      <p:pic>
        <p:nvPicPr>
          <p:cNvPr id="151" name="Image" descr="Image"/>
          <p:cNvPicPr>
            <a:picLocks noChangeAspect="1"/>
          </p:cNvPicPr>
          <p:nvPr/>
        </p:nvPicPr>
        <p:blipFill>
          <a:blip r:embed="rId4"/>
          <a:stretch>
            <a:fillRect/>
          </a:stretch>
        </p:blipFill>
        <p:spPr>
          <a:xfrm>
            <a:off x="6747353" y="4179047"/>
            <a:ext cx="5486401" cy="5486401"/>
          </a:xfrm>
          <a:prstGeom prst="rect">
            <a:avLst/>
          </a:prstGeom>
          <a:ln w="12700">
            <a:miter lim="400000"/>
          </a:ln>
        </p:spPr>
      </p:pic>
      <p:pic>
        <p:nvPicPr>
          <p:cNvPr id="152" name="Image" descr="Image"/>
          <p:cNvPicPr>
            <a:picLocks noChangeAspect="1"/>
          </p:cNvPicPr>
          <p:nvPr/>
        </p:nvPicPr>
        <p:blipFill>
          <a:blip r:embed="rId5"/>
          <a:stretch>
            <a:fillRect/>
          </a:stretch>
        </p:blipFill>
        <p:spPr>
          <a:xfrm>
            <a:off x="1038773" y="-81785"/>
            <a:ext cx="5945709" cy="4459281"/>
          </a:xfrm>
          <a:prstGeom prst="rect">
            <a:avLst/>
          </a:prstGeom>
          <a:ln w="12700">
            <a:miter lim="400000"/>
          </a:ln>
        </p:spPr>
      </p:pic>
      <p:sp>
        <p:nvSpPr>
          <p:cNvPr id="153" name="C"/>
          <p:cNvSpPr txBox="1"/>
          <p:nvPr/>
        </p:nvSpPr>
        <p:spPr>
          <a:xfrm>
            <a:off x="6661787" y="4194922"/>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154" name="Figure 2: Motivation"/>
          <p:cNvSpPr txBox="1"/>
          <p:nvPr/>
        </p:nvSpPr>
        <p:spPr>
          <a:xfrm>
            <a:off x="8305414" y="804629"/>
            <a:ext cx="3459473"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Figure 2: Motivation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3" name="pasted-movie.png" descr="pasted-movie.png"/>
          <p:cNvPicPr>
            <a:picLocks noChangeAspect="1"/>
          </p:cNvPicPr>
          <p:nvPr/>
        </p:nvPicPr>
        <p:blipFill>
          <a:blip r:embed="rId2"/>
          <a:stretch>
            <a:fillRect/>
          </a:stretch>
        </p:blipFill>
        <p:spPr>
          <a:xfrm>
            <a:off x="0" y="2508894"/>
            <a:ext cx="13004801" cy="5908048"/>
          </a:xfrm>
          <a:prstGeom prst="rect">
            <a:avLst/>
          </a:prstGeom>
          <a:ln w="12700">
            <a:miter lim="400000"/>
          </a:ln>
        </p:spPr>
      </p:pic>
      <p:sp>
        <p:nvSpPr>
          <p:cNvPr id="784" name="Many genes associated with this pathway had negative loadings"/>
          <p:cNvSpPr txBox="1"/>
          <p:nvPr/>
        </p:nvSpPr>
        <p:spPr>
          <a:xfrm>
            <a:off x="171117" y="1678669"/>
            <a:ext cx="886998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0"/>
            </a:lvl1pPr>
          </a:lstStyle>
          <a:p>
            <a:r>
              <a:t>Many genes associated with this pathway had negative loadings</a:t>
            </a:r>
          </a:p>
        </p:txBody>
      </p:sp>
      <p:sp>
        <p:nvSpPr>
          <p:cNvPr id="785" name="scaled to minimum and maximum overall loadings"/>
          <p:cNvSpPr txBox="1"/>
          <p:nvPr/>
        </p:nvSpPr>
        <p:spPr>
          <a:xfrm>
            <a:off x="7391145" y="2466961"/>
            <a:ext cx="2838350" cy="6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1800" b="0"/>
            </a:lvl1pPr>
          </a:lstStyle>
          <a:p>
            <a:r>
              <a:t>scaled to minimum and maximum overall loadings</a:t>
            </a:r>
          </a:p>
        </p:txBody>
      </p:sp>
      <p:sp>
        <p:nvSpPr>
          <p:cNvPr id="786" name="Line"/>
          <p:cNvSpPr/>
          <p:nvPr/>
        </p:nvSpPr>
        <p:spPr>
          <a:xfrm>
            <a:off x="10075424" y="2768541"/>
            <a:ext cx="895318" cy="1"/>
          </a:xfrm>
          <a:prstGeom prst="line">
            <a:avLst/>
          </a:prstGeom>
          <a:ln w="25400">
            <a:solidFill>
              <a:srgbClr val="000000"/>
            </a:solidFill>
            <a:miter lim="400000"/>
            <a:tailEnd type="triangle"/>
          </a:ln>
        </p:spPr>
        <p:txBody>
          <a:bodyPr lIns="50800" tIns="50800" rIns="50800" bIns="50800" anchor="ctr"/>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Phagosome was the most positively loaded pathway in adipose tissue, according to GSEA"/>
          <p:cNvSpPr txBox="1"/>
          <p:nvPr/>
        </p:nvSpPr>
        <p:spPr>
          <a:xfrm>
            <a:off x="392349" y="794974"/>
            <a:ext cx="11711204"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Phagosome was the most positively loaded pathway in adipose tissue, according to GSEA</a:t>
            </a:r>
          </a:p>
        </p:txBody>
      </p:sp>
      <p:sp>
        <p:nvSpPr>
          <p:cNvPr id="789" name="Up-regulation of genes associated with phagosomes were associated with greater metabolic index (more obese) - probably related to tissue composition, i.e. more macrophages"/>
          <p:cNvSpPr txBox="1"/>
          <p:nvPr/>
        </p:nvSpPr>
        <p:spPr>
          <a:xfrm>
            <a:off x="392349" y="1808665"/>
            <a:ext cx="11711204" cy="1197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marL="333375" indent="-333375" algn="l">
              <a:buSzPct val="145000"/>
              <a:buChar char="•"/>
              <a:defRPr b="0"/>
            </a:lvl1pPr>
          </a:lstStyle>
          <a:p>
            <a:r>
              <a:t>Up-regulation of genes associated with phagosomes were associated with greater metabolic index (more obese) - probably related to tissue composition, i.e. more macrophages</a:t>
            </a:r>
          </a:p>
        </p:txBody>
      </p:sp>
      <p:pic>
        <p:nvPicPr>
          <p:cNvPr id="790" name="Image" descr="Image"/>
          <p:cNvPicPr>
            <a:picLocks noChangeAspect="1"/>
          </p:cNvPicPr>
          <p:nvPr/>
        </p:nvPicPr>
        <p:blipFill>
          <a:blip r:embed="rId2"/>
          <a:stretch>
            <a:fillRect/>
          </a:stretch>
        </p:blipFill>
        <p:spPr>
          <a:xfrm>
            <a:off x="3467209" y="3219031"/>
            <a:ext cx="6070382" cy="589491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pasted-movie.png" descr="pasted-movie.png"/>
          <p:cNvPicPr>
            <a:picLocks noChangeAspect="1"/>
          </p:cNvPicPr>
          <p:nvPr/>
        </p:nvPicPr>
        <p:blipFill>
          <a:blip r:embed="rId2"/>
          <a:stretch>
            <a:fillRect/>
          </a:stretch>
        </p:blipFill>
        <p:spPr>
          <a:xfrm>
            <a:off x="515268" y="1140986"/>
            <a:ext cx="11974264" cy="8504085"/>
          </a:xfrm>
          <a:prstGeom prst="rect">
            <a:avLst/>
          </a:prstGeom>
          <a:ln w="12700">
            <a:miter lim="400000"/>
          </a:ln>
        </p:spPr>
      </p:pic>
      <p:sp>
        <p:nvSpPr>
          <p:cNvPr id="793" name="Basically all genes associated with this pathway were positively loaded."/>
          <p:cNvSpPr txBox="1"/>
          <p:nvPr/>
        </p:nvSpPr>
        <p:spPr>
          <a:xfrm>
            <a:off x="321404" y="521462"/>
            <a:ext cx="98395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0"/>
            </a:lvl1pPr>
          </a:lstStyle>
          <a:p>
            <a:r>
              <a:t>Basically all genes associated with this pathway were positively loaded.</a:t>
            </a:r>
          </a:p>
        </p:txBody>
      </p:sp>
      <p:sp>
        <p:nvSpPr>
          <p:cNvPr id="794" name="scaled to minimum and maximum overall loadings"/>
          <p:cNvSpPr txBox="1"/>
          <p:nvPr/>
        </p:nvSpPr>
        <p:spPr>
          <a:xfrm>
            <a:off x="10618785" y="222427"/>
            <a:ext cx="2190356" cy="9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1800" b="0"/>
            </a:lvl1pPr>
          </a:lstStyle>
          <a:p>
            <a:r>
              <a:t>scaled to minimum and maximum overall loadings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Lysosome was the second most positively loaded pathway in adipose tissue, according to GSEA"/>
          <p:cNvSpPr txBox="1"/>
          <p:nvPr/>
        </p:nvSpPr>
        <p:spPr>
          <a:xfrm>
            <a:off x="392349" y="1119047"/>
            <a:ext cx="11711204"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Lysosome was the second most positively loaded pathway in adipose tissue, according to GSEA</a:t>
            </a:r>
          </a:p>
        </p:txBody>
      </p:sp>
      <p:sp>
        <p:nvSpPr>
          <p:cNvPr id="797" name="Also probably related to increase in macrophages"/>
          <p:cNvSpPr txBox="1"/>
          <p:nvPr/>
        </p:nvSpPr>
        <p:spPr>
          <a:xfrm>
            <a:off x="392349" y="2226716"/>
            <a:ext cx="1171120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Also probably related to increase in macrophages</a:t>
            </a:r>
          </a:p>
        </p:txBody>
      </p:sp>
      <p:pic>
        <p:nvPicPr>
          <p:cNvPr id="798" name="Image" descr="Image"/>
          <p:cNvPicPr>
            <a:picLocks noChangeAspect="1"/>
          </p:cNvPicPr>
          <p:nvPr/>
        </p:nvPicPr>
        <p:blipFill>
          <a:blip r:embed="rId2"/>
          <a:stretch>
            <a:fillRect/>
          </a:stretch>
        </p:blipFill>
        <p:spPr>
          <a:xfrm>
            <a:off x="3412154" y="3219030"/>
            <a:ext cx="6180492" cy="600184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 name="pasted-movie.png" descr="pasted-movie.png"/>
          <p:cNvPicPr>
            <a:picLocks noChangeAspect="1"/>
          </p:cNvPicPr>
          <p:nvPr/>
        </p:nvPicPr>
        <p:blipFill>
          <a:blip r:embed="rId2"/>
          <a:stretch>
            <a:fillRect/>
          </a:stretch>
        </p:blipFill>
        <p:spPr>
          <a:xfrm>
            <a:off x="310944" y="586885"/>
            <a:ext cx="12382912" cy="9033508"/>
          </a:xfrm>
          <a:prstGeom prst="rect">
            <a:avLst/>
          </a:prstGeom>
          <a:ln w="12700">
            <a:miter lim="400000"/>
          </a:ln>
        </p:spPr>
      </p:pic>
      <p:sp>
        <p:nvSpPr>
          <p:cNvPr id="801" name="Many of the genes associated with this pathway were positively loaded."/>
          <p:cNvSpPr txBox="1"/>
          <p:nvPr/>
        </p:nvSpPr>
        <p:spPr>
          <a:xfrm>
            <a:off x="321404" y="371176"/>
            <a:ext cx="986302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b="0"/>
            </a:lvl1pPr>
          </a:lstStyle>
          <a:p>
            <a:r>
              <a:t>Many of the genes associated with this pathway were positively loaded.</a:t>
            </a:r>
          </a:p>
        </p:txBody>
      </p:sp>
      <p:sp>
        <p:nvSpPr>
          <p:cNvPr id="802" name="scaled to minimum and maximum overall loadings"/>
          <p:cNvSpPr txBox="1"/>
          <p:nvPr/>
        </p:nvSpPr>
        <p:spPr>
          <a:xfrm>
            <a:off x="10124776" y="102198"/>
            <a:ext cx="2834651" cy="65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1800" b="0"/>
            </a:lvl1pPr>
          </a:lstStyle>
          <a:p>
            <a:r>
              <a:t>scaled to minimum and maximum overall loadings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Valine, leuceine, and isoleuceine (branched-chain amino acid - BCAA) metabolism was highly enriched in negatively loaded adipose tissue in our original analysis."/>
          <p:cNvSpPr txBox="1"/>
          <p:nvPr/>
        </p:nvSpPr>
        <p:spPr>
          <a:xfrm>
            <a:off x="392349" y="1119047"/>
            <a:ext cx="11711204"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Valine, leuceine, and isoleuceine (branched-chain amino acid - BCAA) metabolism was highly enriched in negatively loaded adipose tissue in our original analysis.</a:t>
            </a:r>
          </a:p>
        </p:txBody>
      </p:sp>
      <p:sp>
        <p:nvSpPr>
          <p:cNvPr id="805" name="The BCAA degradation pathway in this analysis was highly negatively loaded."/>
          <p:cNvSpPr txBox="1"/>
          <p:nvPr/>
        </p:nvSpPr>
        <p:spPr>
          <a:xfrm>
            <a:off x="392349" y="2211687"/>
            <a:ext cx="1171120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The BCAA degradation pathway in this analysis was highly negatively loaded.</a:t>
            </a:r>
          </a:p>
        </p:txBody>
      </p:sp>
      <p:pic>
        <p:nvPicPr>
          <p:cNvPr id="806" name="Image" descr="Image"/>
          <p:cNvPicPr>
            <a:picLocks noChangeAspect="1"/>
          </p:cNvPicPr>
          <p:nvPr/>
        </p:nvPicPr>
        <p:blipFill>
          <a:blip r:embed="rId2"/>
          <a:stretch>
            <a:fillRect/>
          </a:stretch>
        </p:blipFill>
        <p:spPr>
          <a:xfrm>
            <a:off x="3505415" y="3207051"/>
            <a:ext cx="5993970" cy="5954256"/>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 name="pasted-movie.png" descr="pasted-movie.png"/>
          <p:cNvPicPr>
            <a:picLocks noChangeAspect="1"/>
          </p:cNvPicPr>
          <p:nvPr/>
        </p:nvPicPr>
        <p:blipFill>
          <a:blip r:embed="rId2"/>
          <a:stretch>
            <a:fillRect/>
          </a:stretch>
        </p:blipFill>
        <p:spPr>
          <a:xfrm>
            <a:off x="4438009" y="0"/>
            <a:ext cx="8126406" cy="9753600"/>
          </a:xfrm>
          <a:prstGeom prst="rect">
            <a:avLst/>
          </a:prstGeom>
          <a:ln w="12700">
            <a:miter lim="400000"/>
          </a:ln>
        </p:spPr>
      </p:pic>
      <p:sp>
        <p:nvSpPr>
          <p:cNvPr id="809" name="Almost all genes in this pathway were negatively loaded."/>
          <p:cNvSpPr txBox="1"/>
          <p:nvPr/>
        </p:nvSpPr>
        <p:spPr>
          <a:xfrm>
            <a:off x="272119" y="995011"/>
            <a:ext cx="3904696" cy="1197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33375" indent="-333375" algn="l">
              <a:buSzPct val="145000"/>
              <a:buChar char="•"/>
              <a:defRPr b="0"/>
            </a:lvl1pPr>
          </a:lstStyle>
          <a:p>
            <a:r>
              <a:t>Almost all genes in this pathway were negatively loaded.</a:t>
            </a:r>
          </a:p>
        </p:txBody>
      </p:sp>
      <p:sp>
        <p:nvSpPr>
          <p:cNvPr id="810" name="scaled to minimum and maximum overall loadings"/>
          <p:cNvSpPr txBox="1"/>
          <p:nvPr/>
        </p:nvSpPr>
        <p:spPr>
          <a:xfrm>
            <a:off x="188895" y="8788763"/>
            <a:ext cx="2190356" cy="933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1800" b="0"/>
            </a:lvl1pPr>
          </a:lstStyle>
          <a:p>
            <a:r>
              <a:t>scaled to minimum and maximum overall loadings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Arrow"/>
          <p:cNvSpPr/>
          <p:nvPr/>
        </p:nvSpPr>
        <p:spPr>
          <a:xfrm rot="5400000">
            <a:off x="4980052" y="6361249"/>
            <a:ext cx="620967" cy="319115"/>
          </a:xfrm>
          <a:prstGeom prst="rightArrow">
            <a:avLst>
              <a:gd name="adj1" fmla="val 36117"/>
              <a:gd name="adj2" fmla="val 98632"/>
            </a:avLst>
          </a:prstGeom>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9" name="Rectangle"/>
          <p:cNvSpPr/>
          <p:nvPr/>
        </p:nvSpPr>
        <p:spPr>
          <a:xfrm>
            <a:off x="3323686" y="6090108"/>
            <a:ext cx="3917089" cy="249733"/>
          </a:xfrm>
          <a:prstGeom prst="rect">
            <a:avLst/>
          </a:prstGeom>
          <a:solidFill>
            <a:srgbClr val="FFFFFF"/>
          </a:solidFill>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0" name="Line"/>
          <p:cNvSpPr/>
          <p:nvPr/>
        </p:nvSpPr>
        <p:spPr>
          <a:xfrm flipH="1" flipV="1">
            <a:off x="7240563" y="159624"/>
            <a:ext cx="3077" cy="7901741"/>
          </a:xfrm>
          <a:prstGeom prst="line">
            <a:avLst/>
          </a:prstGeom>
          <a:ln w="25400">
            <a:solidFill>
              <a:srgbClr val="5E5E5E"/>
            </a:solidFill>
            <a:miter lim="400000"/>
          </a:ln>
        </p:spPr>
        <p:txBody>
          <a:bodyPr lIns="50800" tIns="50800" rIns="50800" bIns="50800" anchor="ctr"/>
          <a:lstStyle/>
          <a:p>
            <a:endParaRPr/>
          </a:p>
        </p:txBody>
      </p:sp>
      <p:sp>
        <p:nvSpPr>
          <p:cNvPr id="161" name="Line"/>
          <p:cNvSpPr/>
          <p:nvPr/>
        </p:nvSpPr>
        <p:spPr>
          <a:xfrm flipH="1" flipV="1">
            <a:off x="3316263" y="185024"/>
            <a:ext cx="2963" cy="6172035"/>
          </a:xfrm>
          <a:prstGeom prst="line">
            <a:avLst/>
          </a:prstGeom>
          <a:ln w="25400">
            <a:solidFill>
              <a:srgbClr val="5E5E5E"/>
            </a:solidFill>
            <a:miter lim="400000"/>
          </a:ln>
        </p:spPr>
        <p:txBody>
          <a:bodyPr lIns="50800" tIns="50800" rIns="50800" bIns="50800" anchor="ctr"/>
          <a:lstStyle/>
          <a:p>
            <a:endParaRPr/>
          </a:p>
        </p:txBody>
      </p:sp>
      <p:sp>
        <p:nvSpPr>
          <p:cNvPr id="162" name="Figure 3: Workflow/Permutations"/>
          <p:cNvSpPr txBox="1"/>
          <p:nvPr/>
        </p:nvSpPr>
        <p:spPr>
          <a:xfrm>
            <a:off x="145670" y="168659"/>
            <a:ext cx="2111438"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Figure 3: Workflow/Permutations</a:t>
            </a:r>
          </a:p>
        </p:txBody>
      </p:sp>
      <p:grpSp>
        <p:nvGrpSpPr>
          <p:cNvPr id="165" name="Group"/>
          <p:cNvGrpSpPr/>
          <p:nvPr/>
        </p:nvGrpSpPr>
        <p:grpSpPr>
          <a:xfrm>
            <a:off x="3314485" y="138928"/>
            <a:ext cx="3917090" cy="287680"/>
            <a:chOff x="0" y="0"/>
            <a:chExt cx="3917088" cy="287679"/>
          </a:xfrm>
        </p:grpSpPr>
        <p:sp>
          <p:nvSpPr>
            <p:cNvPr id="163" name="Rectangle"/>
            <p:cNvSpPr/>
            <p:nvPr/>
          </p:nvSpPr>
          <p:spPr>
            <a:xfrm>
              <a:off x="0" y="25246"/>
              <a:ext cx="3917089"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64" name="371 DO mice"/>
            <p:cNvSpPr txBox="1"/>
            <p:nvPr/>
          </p:nvSpPr>
          <p:spPr>
            <a:xfrm>
              <a:off x="1449604" y="-1"/>
              <a:ext cx="101788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371 DO mice</a:t>
              </a:r>
            </a:p>
          </p:txBody>
        </p:sp>
      </p:grpSp>
      <p:grpSp>
        <p:nvGrpSpPr>
          <p:cNvPr id="169" name="Group"/>
          <p:cNvGrpSpPr/>
          <p:nvPr/>
        </p:nvGrpSpPr>
        <p:grpSpPr>
          <a:xfrm>
            <a:off x="4450446" y="485499"/>
            <a:ext cx="1312008" cy="1271520"/>
            <a:chOff x="0" y="0"/>
            <a:chExt cx="1312007" cy="1271518"/>
          </a:xfrm>
        </p:grpSpPr>
        <p:sp>
          <p:nvSpPr>
            <p:cNvPr id="166" name="Rectangle"/>
            <p:cNvSpPr/>
            <p:nvPr/>
          </p:nvSpPr>
          <p:spPr>
            <a:xfrm>
              <a:off x="0" y="9529"/>
              <a:ext cx="1312008" cy="1261990"/>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67" name="Transcriptome"/>
            <p:cNvSpPr txBox="1"/>
            <p:nvPr/>
          </p:nvSpPr>
          <p:spPr>
            <a:xfrm>
              <a:off x="21003" y="0"/>
              <a:ext cx="12700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Transcriptome</a:t>
              </a:r>
            </a:p>
          </p:txBody>
        </p:sp>
        <p:sp>
          <p:nvSpPr>
            <p:cNvPr id="168" name="Bulk RNA Seq…"/>
            <p:cNvSpPr txBox="1"/>
            <p:nvPr/>
          </p:nvSpPr>
          <p:spPr>
            <a:xfrm>
              <a:off x="21003" y="254125"/>
              <a:ext cx="1270001" cy="991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Islet</a:t>
              </a:r>
            </a:p>
            <a:p>
              <a:pPr>
                <a:defRPr sz="1200" b="0"/>
              </a:pPr>
              <a:r>
                <a:t>Liver</a:t>
              </a:r>
            </a:p>
            <a:p>
              <a:pPr>
                <a:defRPr sz="1200" b="0"/>
              </a:pPr>
              <a:r>
                <a:t>Skeletal Muscle</a:t>
              </a:r>
            </a:p>
          </p:txBody>
        </p:sp>
      </p:grpSp>
      <p:grpSp>
        <p:nvGrpSpPr>
          <p:cNvPr id="173" name="Group"/>
          <p:cNvGrpSpPr/>
          <p:nvPr/>
        </p:nvGrpSpPr>
        <p:grpSpPr>
          <a:xfrm>
            <a:off x="5924264" y="485499"/>
            <a:ext cx="1202000" cy="1282938"/>
            <a:chOff x="0" y="0"/>
            <a:chExt cx="1201998" cy="1282936"/>
          </a:xfrm>
        </p:grpSpPr>
        <p:sp>
          <p:nvSpPr>
            <p:cNvPr id="170" name="Rectangle"/>
            <p:cNvSpPr/>
            <p:nvPr/>
          </p:nvSpPr>
          <p:spPr>
            <a:xfrm>
              <a:off x="0" y="21429"/>
              <a:ext cx="1201999" cy="1261508"/>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1" name="Phenome"/>
            <p:cNvSpPr txBox="1"/>
            <p:nvPr/>
          </p:nvSpPr>
          <p:spPr>
            <a:xfrm>
              <a:off x="199577" y="0"/>
              <a:ext cx="802844" cy="283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Phenome</a:t>
              </a:r>
            </a:p>
          </p:txBody>
        </p:sp>
        <p:sp>
          <p:nvSpPr>
            <p:cNvPr id="172" name="Body weight…"/>
            <p:cNvSpPr txBox="1"/>
            <p:nvPr/>
          </p:nvSpPr>
          <p:spPr>
            <a:xfrm>
              <a:off x="87879" y="221129"/>
              <a:ext cx="1026241" cy="10175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Body weight</a:t>
              </a:r>
            </a:p>
            <a:p>
              <a:pPr>
                <a:defRPr sz="1200" b="0"/>
              </a:pPr>
              <a:r>
                <a:t>insulin</a:t>
              </a:r>
            </a:p>
            <a:p>
              <a:pPr>
                <a:defRPr sz="1200" b="0"/>
              </a:pPr>
              <a:r>
                <a:t>glucose</a:t>
              </a:r>
            </a:p>
            <a:p>
              <a:pPr>
                <a:defRPr sz="1200" b="0"/>
              </a:pPr>
              <a:r>
                <a:t>oGTT</a:t>
              </a:r>
            </a:p>
            <a:p>
              <a:pPr>
                <a:defRPr sz="1200" b="0"/>
              </a:pPr>
              <a:r>
                <a:t>plasma lipids</a:t>
              </a:r>
            </a:p>
          </p:txBody>
        </p:sp>
      </p:grpSp>
      <p:grpSp>
        <p:nvGrpSpPr>
          <p:cNvPr id="177" name="Group"/>
          <p:cNvGrpSpPr/>
          <p:nvPr/>
        </p:nvGrpSpPr>
        <p:grpSpPr>
          <a:xfrm>
            <a:off x="3441485" y="485499"/>
            <a:ext cx="892104" cy="563980"/>
            <a:chOff x="0" y="0"/>
            <a:chExt cx="892102" cy="563979"/>
          </a:xfrm>
        </p:grpSpPr>
        <p:sp>
          <p:nvSpPr>
            <p:cNvPr id="174" name="Rectangle"/>
            <p:cNvSpPr/>
            <p:nvPr/>
          </p:nvSpPr>
          <p:spPr>
            <a:xfrm>
              <a:off x="0" y="15800"/>
              <a:ext cx="892103" cy="548180"/>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5" name="Genome"/>
            <p:cNvSpPr txBox="1"/>
            <p:nvPr/>
          </p:nvSpPr>
          <p:spPr>
            <a:xfrm>
              <a:off x="95506" y="-1"/>
              <a:ext cx="72649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Genome</a:t>
              </a:r>
            </a:p>
          </p:txBody>
        </p:sp>
        <p:sp>
          <p:nvSpPr>
            <p:cNvPr id="176" name="GigaMUGA"/>
            <p:cNvSpPr txBox="1"/>
            <p:nvPr/>
          </p:nvSpPr>
          <p:spPr>
            <a:xfrm>
              <a:off x="891" y="250750"/>
              <a:ext cx="89032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defRPr sz="1200" b="0"/>
              </a:lvl1pPr>
            </a:lstStyle>
            <a:p>
              <a:r>
                <a:t>GigaMUGA</a:t>
              </a:r>
            </a:p>
          </p:txBody>
        </p:sp>
      </p:grpSp>
      <p:grpSp>
        <p:nvGrpSpPr>
          <p:cNvPr id="190" name="Group"/>
          <p:cNvGrpSpPr/>
          <p:nvPr/>
        </p:nvGrpSpPr>
        <p:grpSpPr>
          <a:xfrm>
            <a:off x="3692808" y="2750655"/>
            <a:ext cx="3271767" cy="776936"/>
            <a:chOff x="0" y="0"/>
            <a:chExt cx="3271766" cy="776934"/>
          </a:xfrm>
        </p:grpSpPr>
        <p:grpSp>
          <p:nvGrpSpPr>
            <p:cNvPr id="180" name="Group"/>
            <p:cNvGrpSpPr/>
            <p:nvPr/>
          </p:nvGrpSpPr>
          <p:grpSpPr>
            <a:xfrm>
              <a:off x="-1" y="990"/>
              <a:ext cx="389460" cy="379020"/>
              <a:chOff x="-4229" y="0"/>
              <a:chExt cx="389458" cy="379019"/>
            </a:xfrm>
          </p:grpSpPr>
          <p:sp>
            <p:nvSpPr>
              <p:cNvPr id="178" name="Square"/>
              <p:cNvSpPr/>
              <p:nvPr/>
            </p:nvSpPr>
            <p:spPr>
              <a:xfrm>
                <a:off x="0" y="0"/>
                <a:ext cx="381000" cy="37902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9" name="GK"/>
              <p:cNvSpPr txBox="1"/>
              <p:nvPr/>
            </p:nvSpPr>
            <p:spPr>
              <a:xfrm>
                <a:off x="-4230" y="2209"/>
                <a:ext cx="38946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G</a:t>
                </a:r>
                <a:r>
                  <a:rPr baseline="-5999"/>
                  <a:t>K</a:t>
                </a:r>
              </a:p>
            </p:txBody>
          </p:sp>
        </p:grpSp>
        <p:grpSp>
          <p:nvGrpSpPr>
            <p:cNvPr id="183" name="Group"/>
            <p:cNvGrpSpPr/>
            <p:nvPr/>
          </p:nvGrpSpPr>
          <p:grpSpPr>
            <a:xfrm>
              <a:off x="2890766" y="0"/>
              <a:ext cx="381001" cy="381000"/>
              <a:chOff x="0" y="0"/>
              <a:chExt cx="380999" cy="381000"/>
            </a:xfrm>
          </p:grpSpPr>
          <p:sp>
            <p:nvSpPr>
              <p:cNvPr id="181"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82" name="PK"/>
              <p:cNvSpPr txBox="1"/>
              <p:nvPr/>
            </p:nvSpPr>
            <p:spPr>
              <a:xfrm>
                <a:off x="8458" y="3200"/>
                <a:ext cx="364084"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P</a:t>
                </a:r>
                <a:r>
                  <a:rPr baseline="-5999"/>
                  <a:t>K</a:t>
                </a:r>
              </a:p>
            </p:txBody>
          </p:sp>
        </p:grpSp>
        <p:sp>
          <p:nvSpPr>
            <p:cNvPr id="184" name="Arrow"/>
            <p:cNvSpPr/>
            <p:nvPr/>
          </p:nvSpPr>
          <p:spPr>
            <a:xfrm>
              <a:off x="615295" y="40349"/>
              <a:ext cx="717094" cy="300302"/>
            </a:xfrm>
            <a:prstGeom prst="rightArrow">
              <a:avLst>
                <a:gd name="adj1" fmla="val 33338"/>
                <a:gd name="adj2" fmla="val 98894"/>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187" name="Group"/>
            <p:cNvGrpSpPr/>
            <p:nvPr/>
          </p:nvGrpSpPr>
          <p:grpSpPr>
            <a:xfrm>
              <a:off x="1445591" y="0"/>
              <a:ext cx="381001" cy="381000"/>
              <a:chOff x="0" y="0"/>
              <a:chExt cx="381000" cy="381000"/>
            </a:xfrm>
          </p:grpSpPr>
          <p:sp>
            <p:nvSpPr>
              <p:cNvPr id="185"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86" name="TK"/>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T</a:t>
                </a:r>
                <a:r>
                  <a:rPr baseline="-5999"/>
                  <a:t>K</a:t>
                </a:r>
              </a:p>
            </p:txBody>
          </p:sp>
        </p:grpSp>
        <p:sp>
          <p:nvSpPr>
            <p:cNvPr id="259" name="Connection Line"/>
            <p:cNvSpPr/>
            <p:nvPr/>
          </p:nvSpPr>
          <p:spPr>
            <a:xfrm>
              <a:off x="361052" y="427687"/>
              <a:ext cx="2548696" cy="349248"/>
            </a:xfrm>
            <a:custGeom>
              <a:avLst/>
              <a:gdLst/>
              <a:ahLst/>
              <a:cxnLst>
                <a:cxn ang="0">
                  <a:pos x="wd2" y="hd2"/>
                </a:cxn>
                <a:cxn ang="5400000">
                  <a:pos x="wd2" y="hd2"/>
                </a:cxn>
                <a:cxn ang="10800000">
                  <a:pos x="wd2" y="hd2"/>
                </a:cxn>
                <a:cxn ang="16200000">
                  <a:pos x="wd2" y="hd2"/>
                </a:cxn>
              </a:cxnLst>
              <a:rect l="0" t="0" r="r" b="b"/>
              <a:pathLst>
                <a:path w="21600" h="16257" extrusionOk="0">
                  <a:moveTo>
                    <a:pt x="0" y="3609"/>
                  </a:moveTo>
                  <a:cubicBezTo>
                    <a:pt x="7564" y="21600"/>
                    <a:pt x="14764" y="20397"/>
                    <a:pt x="21600" y="0"/>
                  </a:cubicBezTo>
                </a:path>
              </a:pathLst>
            </a:custGeom>
            <a:noFill/>
            <a:ln w="25400" cap="flat">
              <a:solidFill>
                <a:srgbClr val="929292"/>
              </a:solidFill>
              <a:prstDash val="sysDot"/>
              <a:miter lim="400000"/>
              <a:tailEnd type="triangle" w="med" len="med"/>
            </a:ln>
            <a:effectLst/>
          </p:spPr>
          <p:txBody>
            <a:bodyPr/>
            <a:lstStyle/>
            <a:p>
              <a:endParaRPr/>
            </a:p>
          </p:txBody>
        </p:sp>
        <p:sp>
          <p:nvSpPr>
            <p:cNvPr id="189" name="Arrow"/>
            <p:cNvSpPr/>
            <p:nvPr/>
          </p:nvSpPr>
          <p:spPr>
            <a:xfrm>
              <a:off x="2069866" y="40349"/>
              <a:ext cx="717095" cy="300302"/>
            </a:xfrm>
            <a:prstGeom prst="rightArrow">
              <a:avLst>
                <a:gd name="adj1" fmla="val 33338"/>
                <a:gd name="adj2" fmla="val 98894"/>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96" name="Group"/>
          <p:cNvGrpSpPr/>
          <p:nvPr/>
        </p:nvGrpSpPr>
        <p:grpSpPr>
          <a:xfrm>
            <a:off x="3314485" y="1840592"/>
            <a:ext cx="3917090" cy="1369467"/>
            <a:chOff x="0" y="44373"/>
            <a:chExt cx="3917088" cy="1369466"/>
          </a:xfrm>
        </p:grpSpPr>
        <p:sp>
          <p:nvSpPr>
            <p:cNvPr id="191" name="Arrow"/>
            <p:cNvSpPr/>
            <p:nvPr/>
          </p:nvSpPr>
          <p:spPr>
            <a:xfrm rot="5400000">
              <a:off x="1655701" y="369998"/>
              <a:ext cx="67309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2" name="Kernelize"/>
            <p:cNvSpPr/>
            <p:nvPr/>
          </p:nvSpPr>
          <p:spPr>
            <a:xfrm>
              <a:off x="2022044" y="14383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Kernelize</a:t>
              </a:r>
            </a:p>
          </p:txBody>
        </p:sp>
        <p:sp>
          <p:nvSpPr>
            <p:cNvPr id="193" name="Rectangle"/>
            <p:cNvSpPr/>
            <p:nvPr/>
          </p:nvSpPr>
          <p:spPr>
            <a:xfrm>
              <a:off x="0" y="44373"/>
              <a:ext cx="3917089"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4" name="."/>
            <p:cNvSpPr/>
            <p:nvPr/>
          </p:nvSpPr>
          <p:spPr>
            <a:xfrm>
              <a:off x="1927943" y="262095"/>
              <a:ext cx="108797" cy="14071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a:t>
              </a:r>
            </a:p>
          </p:txBody>
        </p:sp>
        <p:sp>
          <p:nvSpPr>
            <p:cNvPr id="195" name="Line"/>
            <p:cNvSpPr/>
            <p:nvPr/>
          </p:nvSpPr>
          <p:spPr>
            <a:xfrm flipH="1" flipV="1">
              <a:off x="1931421" y="280367"/>
              <a:ext cx="1816" cy="273715"/>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grpSp>
      <p:grpSp>
        <p:nvGrpSpPr>
          <p:cNvPr id="203" name="Group"/>
          <p:cNvGrpSpPr/>
          <p:nvPr/>
        </p:nvGrpSpPr>
        <p:grpSpPr>
          <a:xfrm>
            <a:off x="3314485" y="3602759"/>
            <a:ext cx="3923901" cy="967015"/>
            <a:chOff x="0" y="0"/>
            <a:chExt cx="3923900" cy="967013"/>
          </a:xfrm>
        </p:grpSpPr>
        <p:sp>
          <p:nvSpPr>
            <p:cNvPr id="197" name="Arrow"/>
            <p:cNvSpPr/>
            <p:nvPr/>
          </p:nvSpPr>
          <p:spPr>
            <a:xfrm rot="5400000">
              <a:off x="1583434" y="356733"/>
              <a:ext cx="900892" cy="319670"/>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8" name="High-Dimensional Mediation"/>
            <p:cNvSpPr txBox="1"/>
            <p:nvPr/>
          </p:nvSpPr>
          <p:spPr>
            <a:xfrm>
              <a:off x="995478" y="-1"/>
              <a:ext cx="2111053" cy="28818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High-Dimensional Mediation</a:t>
              </a:r>
            </a:p>
          </p:txBody>
        </p:sp>
        <p:sp>
          <p:nvSpPr>
            <p:cNvPr id="199" name="Rectangle"/>
            <p:cNvSpPr/>
            <p:nvPr/>
          </p:nvSpPr>
          <p:spPr>
            <a:xfrm>
              <a:off x="0" y="44450"/>
              <a:ext cx="3923901" cy="250168"/>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0" name="."/>
            <p:cNvSpPr/>
            <p:nvPr/>
          </p:nvSpPr>
          <p:spPr>
            <a:xfrm>
              <a:off x="1955994" y="262551"/>
              <a:ext cx="136310" cy="14095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a:t>
              </a:r>
            </a:p>
          </p:txBody>
        </p:sp>
        <p:sp>
          <p:nvSpPr>
            <p:cNvPr id="201" name="Line"/>
            <p:cNvSpPr/>
            <p:nvPr/>
          </p:nvSpPr>
          <p:spPr>
            <a:xfrm flipV="1">
              <a:off x="2092443" y="282308"/>
              <a:ext cx="1" cy="26319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202" name="Line"/>
            <p:cNvSpPr/>
            <p:nvPr/>
          </p:nvSpPr>
          <p:spPr>
            <a:xfrm flipH="1" flipV="1">
              <a:off x="1972946" y="280854"/>
              <a:ext cx="1819" cy="274191"/>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grpSp>
      <p:grpSp>
        <p:nvGrpSpPr>
          <p:cNvPr id="206" name="Group"/>
          <p:cNvGrpSpPr/>
          <p:nvPr/>
        </p:nvGrpSpPr>
        <p:grpSpPr>
          <a:xfrm>
            <a:off x="3932914" y="5272016"/>
            <a:ext cx="397842" cy="379020"/>
            <a:chOff x="-8420" y="0"/>
            <a:chExt cx="397840" cy="379019"/>
          </a:xfrm>
        </p:grpSpPr>
        <p:sp>
          <p:nvSpPr>
            <p:cNvPr id="204" name="Square"/>
            <p:cNvSpPr/>
            <p:nvPr/>
          </p:nvSpPr>
          <p:spPr>
            <a:xfrm>
              <a:off x="0" y="0"/>
              <a:ext cx="381000" cy="37902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5" name="GC"/>
            <p:cNvSpPr txBox="1"/>
            <p:nvPr/>
          </p:nvSpPr>
          <p:spPr>
            <a:xfrm>
              <a:off x="-8421" y="2209"/>
              <a:ext cx="397842"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G</a:t>
              </a:r>
              <a:r>
                <a:rPr baseline="-5999"/>
                <a:t>C</a:t>
              </a:r>
            </a:p>
          </p:txBody>
        </p:sp>
      </p:grpSp>
      <p:grpSp>
        <p:nvGrpSpPr>
          <p:cNvPr id="209" name="Group"/>
          <p:cNvGrpSpPr/>
          <p:nvPr/>
        </p:nvGrpSpPr>
        <p:grpSpPr>
          <a:xfrm>
            <a:off x="5138399" y="4676692"/>
            <a:ext cx="381001" cy="381001"/>
            <a:chOff x="0" y="0"/>
            <a:chExt cx="381000" cy="381000"/>
          </a:xfrm>
        </p:grpSpPr>
        <p:sp>
          <p:nvSpPr>
            <p:cNvPr id="207"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8" name="TC"/>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T</a:t>
              </a:r>
              <a:r>
                <a:rPr baseline="-5999"/>
                <a:t>C</a:t>
              </a:r>
            </a:p>
          </p:txBody>
        </p:sp>
      </p:grpSp>
      <p:sp>
        <p:nvSpPr>
          <p:cNvPr id="210" name="Rectangle"/>
          <p:cNvSpPr/>
          <p:nvPr/>
        </p:nvSpPr>
        <p:spPr>
          <a:xfrm>
            <a:off x="3314485" y="5779977"/>
            <a:ext cx="3927663" cy="249734"/>
          </a:xfrm>
          <a:prstGeom prst="rect">
            <a:avLst/>
          </a:prstGeom>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1" name="Composite Scores"/>
          <p:cNvSpPr txBox="1"/>
          <p:nvPr/>
        </p:nvSpPr>
        <p:spPr>
          <a:xfrm>
            <a:off x="4527632" y="5754731"/>
            <a:ext cx="1416868"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atin typeface="+mn-lt"/>
                <a:ea typeface="+mn-ea"/>
                <a:cs typeface="+mn-cs"/>
                <a:sym typeface="Helvetica Neue Medium"/>
              </a:defRPr>
            </a:lvl1pPr>
          </a:lstStyle>
          <a:p>
            <a:r>
              <a:t>Composite Scores</a:t>
            </a:r>
          </a:p>
        </p:txBody>
      </p:sp>
      <p:sp>
        <p:nvSpPr>
          <p:cNvPr id="212" name="Line"/>
          <p:cNvSpPr/>
          <p:nvPr/>
        </p:nvSpPr>
        <p:spPr>
          <a:xfrm flipV="1">
            <a:off x="4294593" y="4860527"/>
            <a:ext cx="775595" cy="310196"/>
          </a:xfrm>
          <a:prstGeom prst="line">
            <a:avLst/>
          </a:prstGeom>
          <a:ln w="25400">
            <a:solidFill>
              <a:srgbClr val="5E5E5E"/>
            </a:solidFill>
            <a:miter lim="400000"/>
          </a:ln>
        </p:spPr>
        <p:txBody>
          <a:bodyPr lIns="50800" tIns="50800" rIns="50800" bIns="50800" anchor="ctr"/>
          <a:lstStyle/>
          <a:p>
            <a:endParaRPr/>
          </a:p>
        </p:txBody>
      </p:sp>
      <p:sp>
        <p:nvSpPr>
          <p:cNvPr id="213" name="Line"/>
          <p:cNvSpPr/>
          <p:nvPr/>
        </p:nvSpPr>
        <p:spPr>
          <a:xfrm>
            <a:off x="5619524" y="4849790"/>
            <a:ext cx="768064" cy="304164"/>
          </a:xfrm>
          <a:prstGeom prst="line">
            <a:avLst/>
          </a:prstGeom>
          <a:ln w="25400">
            <a:solidFill>
              <a:srgbClr val="5E5E5E"/>
            </a:solidFill>
            <a:miter lim="400000"/>
          </a:ln>
        </p:spPr>
        <p:txBody>
          <a:bodyPr lIns="50800" tIns="50800" rIns="50800" bIns="50800" anchor="ctr"/>
          <a:lstStyle/>
          <a:p>
            <a:endParaRPr/>
          </a:p>
        </p:txBody>
      </p:sp>
      <p:sp>
        <p:nvSpPr>
          <p:cNvPr id="214" name="Line"/>
          <p:cNvSpPr/>
          <p:nvPr/>
        </p:nvSpPr>
        <p:spPr>
          <a:xfrm>
            <a:off x="4409550" y="5584472"/>
            <a:ext cx="1909704" cy="1"/>
          </a:xfrm>
          <a:prstGeom prst="line">
            <a:avLst/>
          </a:prstGeom>
          <a:ln w="25400">
            <a:solidFill>
              <a:srgbClr val="5E5E5E"/>
            </a:solidFill>
            <a:miter lim="400000"/>
          </a:ln>
        </p:spPr>
        <p:txBody>
          <a:bodyPr lIns="50800" tIns="50800" rIns="50800" bIns="50800" anchor="ctr"/>
          <a:lstStyle/>
          <a:p>
            <a:endParaRPr/>
          </a:p>
        </p:txBody>
      </p:sp>
      <p:sp>
        <p:nvSpPr>
          <p:cNvPr id="215" name="𝜌 = 0.46"/>
          <p:cNvSpPr txBox="1"/>
          <p:nvPr/>
        </p:nvSpPr>
        <p:spPr>
          <a:xfrm rot="20390310">
            <a:off x="4260984" y="4731359"/>
            <a:ext cx="670408" cy="290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0.46</a:t>
            </a:r>
          </a:p>
        </p:txBody>
      </p:sp>
      <p:sp>
        <p:nvSpPr>
          <p:cNvPr id="216" name="𝜌 = 0.78"/>
          <p:cNvSpPr txBox="1"/>
          <p:nvPr/>
        </p:nvSpPr>
        <p:spPr>
          <a:xfrm rot="1424127">
            <a:off x="5744619" y="4736109"/>
            <a:ext cx="670409" cy="290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0.78</a:t>
            </a:r>
          </a:p>
        </p:txBody>
      </p:sp>
      <p:sp>
        <p:nvSpPr>
          <p:cNvPr id="217" name="𝜌 = -0.01"/>
          <p:cNvSpPr txBox="1"/>
          <p:nvPr/>
        </p:nvSpPr>
        <p:spPr>
          <a:xfrm>
            <a:off x="4925319" y="5287619"/>
            <a:ext cx="732436" cy="290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-0.01</a:t>
            </a:r>
          </a:p>
        </p:txBody>
      </p:sp>
      <p:sp>
        <p:nvSpPr>
          <p:cNvPr id="218" name="Rectangle"/>
          <p:cNvSpPr/>
          <p:nvPr/>
        </p:nvSpPr>
        <p:spPr>
          <a:xfrm rot="16200000">
            <a:off x="2248662" y="4715483"/>
            <a:ext cx="2382599" cy="249734"/>
          </a:xfrm>
          <a:prstGeom prst="rect">
            <a:avLst/>
          </a:prstGeom>
          <a:solidFill>
            <a:srgbClr val="FFFFFF"/>
          </a:solidFill>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9" name="Permutations"/>
          <p:cNvSpPr txBox="1"/>
          <p:nvPr/>
        </p:nvSpPr>
        <p:spPr>
          <a:xfrm rot="16200000">
            <a:off x="2894674" y="4688049"/>
            <a:ext cx="109057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Permutations</a:t>
            </a:r>
          </a:p>
        </p:txBody>
      </p:sp>
      <p:sp>
        <p:nvSpPr>
          <p:cNvPr id="220" name="A"/>
          <p:cNvSpPr txBox="1"/>
          <p:nvPr/>
        </p:nvSpPr>
        <p:spPr>
          <a:xfrm>
            <a:off x="2922986" y="141760"/>
            <a:ext cx="21869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227" name="Group"/>
          <p:cNvGrpSpPr/>
          <p:nvPr/>
        </p:nvGrpSpPr>
        <p:grpSpPr>
          <a:xfrm>
            <a:off x="7387977" y="175179"/>
            <a:ext cx="3236267" cy="2835463"/>
            <a:chOff x="0" y="0"/>
            <a:chExt cx="3236265" cy="2835462"/>
          </a:xfrm>
        </p:grpSpPr>
        <p:sp>
          <p:nvSpPr>
            <p:cNvPr id="221" name="Frequency"/>
            <p:cNvSpPr txBox="1"/>
            <p:nvPr/>
          </p:nvSpPr>
          <p:spPr>
            <a:xfrm rot="16200000">
              <a:off x="-278105" y="1147555"/>
              <a:ext cx="83134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Frequency</a:t>
              </a:r>
            </a:p>
          </p:txBody>
        </p:sp>
        <p:grpSp>
          <p:nvGrpSpPr>
            <p:cNvPr id="226" name="Group"/>
            <p:cNvGrpSpPr/>
            <p:nvPr/>
          </p:nvGrpSpPr>
          <p:grpSpPr>
            <a:xfrm>
              <a:off x="235004" y="0"/>
              <a:ext cx="3001262" cy="2835463"/>
              <a:chOff x="0" y="0"/>
              <a:chExt cx="3001261" cy="2835462"/>
            </a:xfrm>
          </p:grpSpPr>
          <p:pic>
            <p:nvPicPr>
              <p:cNvPr id="222" name="Image" descr="Image"/>
              <p:cNvPicPr>
                <a:picLocks noChangeAspect="1"/>
              </p:cNvPicPr>
              <p:nvPr/>
            </p:nvPicPr>
            <p:blipFill>
              <a:blip r:embed="rId3"/>
              <a:stretch>
                <a:fillRect/>
              </a:stretch>
            </p:blipFill>
            <p:spPr>
              <a:xfrm>
                <a:off x="0" y="303483"/>
                <a:ext cx="2808200" cy="2213907"/>
              </a:xfrm>
              <a:prstGeom prst="rect">
                <a:avLst/>
              </a:prstGeom>
              <a:ln w="12700" cap="flat">
                <a:noFill/>
                <a:miter lim="400000"/>
              </a:ln>
              <a:effectLst/>
            </p:spPr>
          </p:pic>
          <p:sp>
            <p:nvSpPr>
              <p:cNvPr id="223" name="Path Coefficient"/>
              <p:cNvSpPr txBox="1"/>
              <p:nvPr/>
            </p:nvSpPr>
            <p:spPr>
              <a:xfrm>
                <a:off x="945175" y="2560329"/>
                <a:ext cx="1201370"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Path Coefficient</a:t>
                </a:r>
              </a:p>
            </p:txBody>
          </p:sp>
          <p:sp>
            <p:nvSpPr>
              <p:cNvPr id="224" name="Null"/>
              <p:cNvSpPr txBox="1"/>
              <p:nvPr/>
            </p:nvSpPr>
            <p:spPr>
              <a:xfrm>
                <a:off x="855429" y="0"/>
                <a:ext cx="376734"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Null</a:t>
                </a:r>
              </a:p>
            </p:txBody>
          </p:sp>
          <p:sp>
            <p:nvSpPr>
              <p:cNvPr id="225" name="Observed"/>
              <p:cNvSpPr txBox="1"/>
              <p:nvPr/>
            </p:nvSpPr>
            <p:spPr>
              <a:xfrm>
                <a:off x="2223564" y="33739"/>
                <a:ext cx="777698"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Observed</a:t>
                </a:r>
              </a:p>
            </p:txBody>
          </p:sp>
        </p:grpSp>
      </p:grpSp>
      <p:sp>
        <p:nvSpPr>
          <p:cNvPr id="228" name="Calculate Loadings"/>
          <p:cNvSpPr txBox="1"/>
          <p:nvPr/>
        </p:nvSpPr>
        <p:spPr>
          <a:xfrm>
            <a:off x="4502716" y="6045734"/>
            <a:ext cx="146669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atin typeface="+mn-lt"/>
                <a:ea typeface="+mn-ea"/>
                <a:cs typeface="+mn-cs"/>
                <a:sym typeface="Helvetica Neue Medium"/>
              </a:defRPr>
            </a:lvl1pPr>
          </a:lstStyle>
          <a:p>
            <a:r>
              <a:t>Calculate Loadings</a:t>
            </a:r>
          </a:p>
        </p:txBody>
      </p:sp>
      <p:sp>
        <p:nvSpPr>
          <p:cNvPr id="229" name="Line"/>
          <p:cNvSpPr/>
          <p:nvPr/>
        </p:nvSpPr>
        <p:spPr>
          <a:xfrm flipV="1">
            <a:off x="3323094" y="6308982"/>
            <a:ext cx="1" cy="1761484"/>
          </a:xfrm>
          <a:prstGeom prst="line">
            <a:avLst/>
          </a:prstGeom>
          <a:ln w="25400">
            <a:solidFill>
              <a:srgbClr val="5E5E5E"/>
            </a:solidFill>
            <a:miter lim="400000"/>
          </a:ln>
        </p:spPr>
        <p:txBody>
          <a:bodyPr lIns="50800" tIns="50800" rIns="50800" bIns="50800" anchor="ctr"/>
          <a:lstStyle/>
          <a:p>
            <a:endParaRPr/>
          </a:p>
        </p:txBody>
      </p:sp>
      <p:sp>
        <p:nvSpPr>
          <p:cNvPr id="230" name="Rectangle"/>
          <p:cNvSpPr/>
          <p:nvPr/>
        </p:nvSpPr>
        <p:spPr>
          <a:xfrm>
            <a:off x="5245100" y="6299783"/>
            <a:ext cx="90811" cy="134989"/>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1" name="Line"/>
          <p:cNvSpPr/>
          <p:nvPr/>
        </p:nvSpPr>
        <p:spPr>
          <a:xfrm>
            <a:off x="3323123" y="8059227"/>
            <a:ext cx="3918215" cy="1"/>
          </a:xfrm>
          <a:prstGeom prst="line">
            <a:avLst/>
          </a:prstGeom>
          <a:ln w="25400">
            <a:solidFill>
              <a:srgbClr val="5E5E5E"/>
            </a:solidFill>
            <a:miter lim="400000"/>
          </a:ln>
        </p:spPr>
        <p:txBody>
          <a:bodyPr lIns="50800" tIns="50800" rIns="50800" bIns="50800" anchor="ctr"/>
          <a:lstStyle/>
          <a:p>
            <a:endParaRPr/>
          </a:p>
        </p:txBody>
      </p:sp>
      <p:grpSp>
        <p:nvGrpSpPr>
          <p:cNvPr id="241" name="Group"/>
          <p:cNvGrpSpPr/>
          <p:nvPr/>
        </p:nvGrpSpPr>
        <p:grpSpPr>
          <a:xfrm>
            <a:off x="7458059" y="3207391"/>
            <a:ext cx="2889306" cy="2826961"/>
            <a:chOff x="0" y="0"/>
            <a:chExt cx="2889305" cy="2826960"/>
          </a:xfrm>
        </p:grpSpPr>
        <p:grpSp>
          <p:nvGrpSpPr>
            <p:cNvPr id="239" name="Group"/>
            <p:cNvGrpSpPr/>
            <p:nvPr/>
          </p:nvGrpSpPr>
          <p:grpSpPr>
            <a:xfrm>
              <a:off x="-1" y="284300"/>
              <a:ext cx="2889307" cy="2542661"/>
              <a:chOff x="0" y="0"/>
              <a:chExt cx="2889305" cy="2542659"/>
            </a:xfrm>
          </p:grpSpPr>
          <p:sp>
            <p:nvSpPr>
              <p:cNvPr id="232" name="GC-TC correlation (r)"/>
              <p:cNvSpPr txBox="1"/>
              <p:nvPr/>
            </p:nvSpPr>
            <p:spPr>
              <a:xfrm>
                <a:off x="1063465" y="2257474"/>
                <a:ext cx="1493566"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G</a:t>
                </a:r>
                <a:r>
                  <a:rPr baseline="-5999"/>
                  <a:t>C</a:t>
                </a:r>
                <a:r>
                  <a:t>-T</a:t>
                </a:r>
                <a:r>
                  <a:rPr baseline="-5999"/>
                  <a:t>C</a:t>
                </a:r>
                <a:r>
                  <a:t> correlation (r)</a:t>
                </a:r>
              </a:p>
            </p:txBody>
          </p:sp>
          <p:sp>
            <p:nvSpPr>
              <p:cNvPr id="233" name="TC-PC correlation (r)"/>
              <p:cNvSpPr txBox="1"/>
              <p:nvPr/>
            </p:nvSpPr>
            <p:spPr>
              <a:xfrm rot="16200000">
                <a:off x="-581012" y="865376"/>
                <a:ext cx="1447209"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T</a:t>
                </a:r>
                <a:r>
                  <a:rPr baseline="-5999"/>
                  <a:t>C</a:t>
                </a:r>
                <a:r>
                  <a:t>-P</a:t>
                </a:r>
                <a:r>
                  <a:rPr baseline="-5999"/>
                  <a:t>C</a:t>
                </a:r>
                <a:r>
                  <a:t> correlation (r)</a:t>
                </a:r>
              </a:p>
            </p:txBody>
          </p:sp>
          <p:pic>
            <p:nvPicPr>
              <p:cNvPr id="234" name="Image" descr="Image"/>
              <p:cNvPicPr>
                <a:picLocks noChangeAspect="1"/>
              </p:cNvPicPr>
              <p:nvPr/>
            </p:nvPicPr>
            <p:blipFill>
              <a:blip r:embed="rId4"/>
              <a:stretch>
                <a:fillRect/>
              </a:stretch>
            </p:blipFill>
            <p:spPr>
              <a:xfrm>
                <a:off x="242261" y="0"/>
                <a:ext cx="2647045" cy="2277985"/>
              </a:xfrm>
              <a:prstGeom prst="rect">
                <a:avLst/>
              </a:prstGeom>
              <a:ln w="12700" cap="flat">
                <a:noFill/>
                <a:miter lim="400000"/>
              </a:ln>
              <a:effectLst/>
            </p:spPr>
          </p:pic>
          <p:sp>
            <p:nvSpPr>
              <p:cNvPr id="235" name="Null"/>
              <p:cNvSpPr txBox="1"/>
              <p:nvPr/>
            </p:nvSpPr>
            <p:spPr>
              <a:xfrm>
                <a:off x="1264742" y="1485185"/>
                <a:ext cx="390498"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Null</a:t>
                </a:r>
              </a:p>
            </p:txBody>
          </p:sp>
          <p:sp>
            <p:nvSpPr>
              <p:cNvPr id="236" name="Observed"/>
              <p:cNvSpPr txBox="1"/>
              <p:nvPr/>
            </p:nvSpPr>
            <p:spPr>
              <a:xfrm>
                <a:off x="779776" y="301228"/>
                <a:ext cx="806112"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Observed</a:t>
                </a:r>
              </a:p>
            </p:txBody>
          </p:sp>
          <p:sp>
            <p:nvSpPr>
              <p:cNvPr id="237" name="Line"/>
              <p:cNvSpPr/>
              <p:nvPr/>
            </p:nvSpPr>
            <p:spPr>
              <a:xfrm flipV="1">
                <a:off x="1647240" y="1594481"/>
                <a:ext cx="316006" cy="1745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38" name="Line"/>
              <p:cNvSpPr/>
              <p:nvPr/>
            </p:nvSpPr>
            <p:spPr>
              <a:xfrm flipV="1">
                <a:off x="1536362" y="168935"/>
                <a:ext cx="253116" cy="20149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sp>
          <p:nvSpPr>
            <p:cNvPr id="240" name="Permuting Transcriptome"/>
            <p:cNvSpPr txBox="1"/>
            <p:nvPr/>
          </p:nvSpPr>
          <p:spPr>
            <a:xfrm>
              <a:off x="590027" y="-1"/>
              <a:ext cx="2031154" cy="29819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Permuting Transcriptome</a:t>
              </a:r>
            </a:p>
          </p:txBody>
        </p:sp>
      </p:grpSp>
      <p:sp>
        <p:nvSpPr>
          <p:cNvPr id="242" name="B"/>
          <p:cNvSpPr txBox="1"/>
          <p:nvPr/>
        </p:nvSpPr>
        <p:spPr>
          <a:xfrm>
            <a:off x="7455758" y="125189"/>
            <a:ext cx="221591"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grpSp>
        <p:nvGrpSpPr>
          <p:cNvPr id="246" name="Group"/>
          <p:cNvGrpSpPr/>
          <p:nvPr/>
        </p:nvGrpSpPr>
        <p:grpSpPr>
          <a:xfrm>
            <a:off x="5309435" y="6992770"/>
            <a:ext cx="1858734" cy="941384"/>
            <a:chOff x="0" y="0"/>
            <a:chExt cx="1858732" cy="941383"/>
          </a:xfrm>
        </p:grpSpPr>
        <p:sp>
          <p:nvSpPr>
            <p:cNvPr id="243" name="Rectangle"/>
            <p:cNvSpPr/>
            <p:nvPr/>
          </p:nvSpPr>
          <p:spPr>
            <a:xfrm>
              <a:off x="14341" y="1448"/>
              <a:ext cx="1830051" cy="939936"/>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44" name="Phenotype Loadings"/>
            <p:cNvSpPr txBox="1"/>
            <p:nvPr/>
          </p:nvSpPr>
          <p:spPr>
            <a:xfrm>
              <a:off x="0" y="0"/>
              <a:ext cx="1858733"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Phenotype Loadings</a:t>
              </a:r>
            </a:p>
          </p:txBody>
        </p:sp>
        <p:sp>
          <p:nvSpPr>
            <p:cNvPr id="245" name="The contribution of each trait to PC"/>
            <p:cNvSpPr txBox="1"/>
            <p:nvPr/>
          </p:nvSpPr>
          <p:spPr>
            <a:xfrm>
              <a:off x="178234" y="371134"/>
              <a:ext cx="1502265" cy="4529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200" b="0"/>
              </a:pPr>
              <a:r>
                <a:t>The contribution of each trait to P</a:t>
              </a:r>
              <a:r>
                <a:rPr baseline="-5999"/>
                <a:t>C</a:t>
              </a:r>
            </a:p>
          </p:txBody>
        </p:sp>
      </p:grpSp>
      <p:grpSp>
        <p:nvGrpSpPr>
          <p:cNvPr id="250" name="Group"/>
          <p:cNvGrpSpPr/>
          <p:nvPr/>
        </p:nvGrpSpPr>
        <p:grpSpPr>
          <a:xfrm>
            <a:off x="3428915" y="6992770"/>
            <a:ext cx="1782571" cy="941317"/>
            <a:chOff x="-78" y="0"/>
            <a:chExt cx="1782569" cy="941316"/>
          </a:xfrm>
        </p:grpSpPr>
        <p:sp>
          <p:nvSpPr>
            <p:cNvPr id="247" name="Rectangle"/>
            <p:cNvSpPr/>
            <p:nvPr/>
          </p:nvSpPr>
          <p:spPr>
            <a:xfrm>
              <a:off x="-79" y="1516"/>
              <a:ext cx="178257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48" name="Transcript Loadings"/>
            <p:cNvSpPr txBox="1"/>
            <p:nvPr/>
          </p:nvSpPr>
          <p:spPr>
            <a:xfrm>
              <a:off x="115308" y="0"/>
              <a:ext cx="1551796"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249" name="Effect of increased expression on PC"/>
            <p:cNvSpPr txBox="1"/>
            <p:nvPr/>
          </p:nvSpPr>
          <p:spPr>
            <a:xfrm>
              <a:off x="182679" y="282233"/>
              <a:ext cx="1417054" cy="6307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Effect of increased expression on P</a:t>
              </a:r>
              <a:r>
                <a:rPr baseline="-5999"/>
                <a:t>C</a:t>
              </a:r>
            </a:p>
          </p:txBody>
        </p:sp>
      </p:grpSp>
      <p:sp>
        <p:nvSpPr>
          <p:cNvPr id="251" name="C"/>
          <p:cNvSpPr txBox="1"/>
          <p:nvPr/>
        </p:nvSpPr>
        <p:spPr>
          <a:xfrm>
            <a:off x="7380051" y="3118882"/>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pic>
        <p:nvPicPr>
          <p:cNvPr id="252" name="Image" descr="Image"/>
          <p:cNvPicPr>
            <a:picLocks noChangeAspect="1"/>
          </p:cNvPicPr>
          <p:nvPr/>
        </p:nvPicPr>
        <p:blipFill>
          <a:blip r:embed="rId5"/>
          <a:stretch>
            <a:fillRect/>
          </a:stretch>
        </p:blipFill>
        <p:spPr>
          <a:xfrm>
            <a:off x="1215334" y="8961241"/>
            <a:ext cx="3200845" cy="393087"/>
          </a:xfrm>
          <a:prstGeom prst="rect">
            <a:avLst/>
          </a:prstGeom>
          <a:ln w="12700">
            <a:miter lim="400000"/>
          </a:ln>
        </p:spPr>
      </p:pic>
      <p:pic>
        <p:nvPicPr>
          <p:cNvPr id="253" name="Image" descr="Image"/>
          <p:cNvPicPr>
            <a:picLocks noChangeAspect="1"/>
          </p:cNvPicPr>
          <p:nvPr/>
        </p:nvPicPr>
        <p:blipFill>
          <a:blip r:embed="rId6"/>
          <a:stretch>
            <a:fillRect/>
          </a:stretch>
        </p:blipFill>
        <p:spPr>
          <a:xfrm>
            <a:off x="5097468" y="8961241"/>
            <a:ext cx="2908838" cy="393087"/>
          </a:xfrm>
          <a:prstGeom prst="rect">
            <a:avLst/>
          </a:prstGeom>
          <a:ln w="12700">
            <a:miter lim="400000"/>
          </a:ln>
        </p:spPr>
      </p:pic>
      <p:pic>
        <p:nvPicPr>
          <p:cNvPr id="254" name="Image" descr="Image"/>
          <p:cNvPicPr>
            <a:picLocks noChangeAspect="1"/>
          </p:cNvPicPr>
          <p:nvPr/>
        </p:nvPicPr>
        <p:blipFill>
          <a:blip r:embed="rId7"/>
          <a:stretch>
            <a:fillRect/>
          </a:stretch>
        </p:blipFill>
        <p:spPr>
          <a:xfrm>
            <a:off x="8825841" y="8968274"/>
            <a:ext cx="2804746" cy="379020"/>
          </a:xfrm>
          <a:prstGeom prst="rect">
            <a:avLst/>
          </a:prstGeom>
          <a:ln w="12700">
            <a:miter lim="400000"/>
          </a:ln>
        </p:spPr>
      </p:pic>
      <p:grpSp>
        <p:nvGrpSpPr>
          <p:cNvPr id="257" name="Group"/>
          <p:cNvGrpSpPr/>
          <p:nvPr/>
        </p:nvGrpSpPr>
        <p:grpSpPr>
          <a:xfrm>
            <a:off x="6361386" y="5197612"/>
            <a:ext cx="381001" cy="381001"/>
            <a:chOff x="0" y="0"/>
            <a:chExt cx="381000" cy="381000"/>
          </a:xfrm>
        </p:grpSpPr>
        <p:sp>
          <p:nvSpPr>
            <p:cNvPr id="255"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6" name="PC"/>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P</a:t>
              </a:r>
              <a:r>
                <a:rPr baseline="-5999"/>
                <a:t>C</a:t>
              </a:r>
            </a:p>
          </p:txBody>
        </p:sp>
      </p:grpSp>
      <p:sp>
        <p:nvSpPr>
          <p:cNvPr id="258" name="Correlations vs. partial correlation notation?"/>
          <p:cNvSpPr txBox="1"/>
          <p:nvPr/>
        </p:nvSpPr>
        <p:spPr>
          <a:xfrm>
            <a:off x="1039037" y="8506621"/>
            <a:ext cx="4568115"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lvl1pPr>
          </a:lstStyle>
          <a:p>
            <a:r>
              <a:t>Correlations vs. partial correlation notation?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Figure 4: Biological Interpretation"/>
          <p:cNvSpPr txBox="1"/>
          <p:nvPr/>
        </p:nvSpPr>
        <p:spPr>
          <a:xfrm>
            <a:off x="4024528" y="99616"/>
            <a:ext cx="495574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Figure 4: Biological Interpretation</a:t>
            </a:r>
          </a:p>
        </p:txBody>
      </p:sp>
      <p:sp>
        <p:nvSpPr>
          <p:cNvPr id="264" name="Phenotype Loadings"/>
          <p:cNvSpPr txBox="1"/>
          <p:nvPr/>
        </p:nvSpPr>
        <p:spPr>
          <a:xfrm>
            <a:off x="947606" y="1172314"/>
            <a:ext cx="1876955"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400" b="0"/>
            </a:lvl1pPr>
          </a:lstStyle>
          <a:p>
            <a:r>
              <a:t>Phenotype Loadings</a:t>
            </a:r>
          </a:p>
        </p:txBody>
      </p:sp>
      <p:sp>
        <p:nvSpPr>
          <p:cNvPr id="265" name="Loading"/>
          <p:cNvSpPr txBox="1"/>
          <p:nvPr/>
        </p:nvSpPr>
        <p:spPr>
          <a:xfrm>
            <a:off x="989521" y="4913436"/>
            <a:ext cx="192387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Loading</a:t>
            </a:r>
          </a:p>
        </p:txBody>
      </p:sp>
      <p:sp>
        <p:nvSpPr>
          <p:cNvPr id="266" name="more"/>
          <p:cNvSpPr txBox="1"/>
          <p:nvPr/>
        </p:nvSpPr>
        <p:spPr>
          <a:xfrm>
            <a:off x="2605882" y="1430835"/>
            <a:ext cx="599375"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more</a:t>
            </a:r>
          </a:p>
        </p:txBody>
      </p:sp>
      <p:sp>
        <p:nvSpPr>
          <p:cNvPr id="267" name="less"/>
          <p:cNvSpPr txBox="1"/>
          <p:nvPr/>
        </p:nvSpPr>
        <p:spPr>
          <a:xfrm>
            <a:off x="2568679" y="4316724"/>
            <a:ext cx="673782"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less</a:t>
            </a:r>
          </a:p>
        </p:txBody>
      </p:sp>
      <p:sp>
        <p:nvSpPr>
          <p:cNvPr id="268" name="Triangle"/>
          <p:cNvSpPr/>
          <p:nvPr/>
        </p:nvSpPr>
        <p:spPr>
          <a:xfrm rot="10800000">
            <a:off x="2798284" y="1688932"/>
            <a:ext cx="214572" cy="26453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2929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69" name="representation in PC"/>
          <p:cNvSpPr txBox="1"/>
          <p:nvPr/>
        </p:nvSpPr>
        <p:spPr>
          <a:xfrm rot="5400000">
            <a:off x="1970387" y="2859058"/>
            <a:ext cx="2405488"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200" b="0"/>
            </a:pPr>
            <a:r>
              <a:t>representation in P</a:t>
            </a:r>
            <a:r>
              <a:rPr baseline="-5999"/>
              <a:t>C</a:t>
            </a:r>
          </a:p>
        </p:txBody>
      </p:sp>
      <p:sp>
        <p:nvSpPr>
          <p:cNvPr id="270" name="more metabolic disease"/>
          <p:cNvSpPr txBox="1"/>
          <p:nvPr/>
        </p:nvSpPr>
        <p:spPr>
          <a:xfrm>
            <a:off x="7368878" y="4250235"/>
            <a:ext cx="791719" cy="630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b="0"/>
            </a:lvl1pPr>
          </a:lstStyle>
          <a:p>
            <a:r>
              <a:t>more metabolic disease</a:t>
            </a:r>
          </a:p>
        </p:txBody>
      </p:sp>
      <p:sp>
        <p:nvSpPr>
          <p:cNvPr id="271" name="less metabolic disease"/>
          <p:cNvSpPr txBox="1"/>
          <p:nvPr/>
        </p:nvSpPr>
        <p:spPr>
          <a:xfrm>
            <a:off x="4354349" y="4250235"/>
            <a:ext cx="791719" cy="630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b="0"/>
            </a:lvl1pPr>
          </a:lstStyle>
          <a:p>
            <a:r>
              <a:t>less metabolic disease</a:t>
            </a:r>
          </a:p>
        </p:txBody>
      </p:sp>
      <p:sp>
        <p:nvSpPr>
          <p:cNvPr id="272" name="PC (Metabolic Index)"/>
          <p:cNvSpPr txBox="1"/>
          <p:nvPr/>
        </p:nvSpPr>
        <p:spPr>
          <a:xfrm>
            <a:off x="5268929" y="1172314"/>
            <a:ext cx="1727718"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400" b="0"/>
            </a:pPr>
            <a:r>
              <a:t>P</a:t>
            </a:r>
            <a:r>
              <a:rPr baseline="-5999"/>
              <a:t>C</a:t>
            </a:r>
            <a:r>
              <a:t> (Metabolic Index)</a:t>
            </a:r>
          </a:p>
        </p:txBody>
      </p:sp>
      <p:pic>
        <p:nvPicPr>
          <p:cNvPr id="273" name="Image" descr="Image"/>
          <p:cNvPicPr>
            <a:picLocks noChangeAspect="1"/>
          </p:cNvPicPr>
          <p:nvPr/>
        </p:nvPicPr>
        <p:blipFill>
          <a:blip r:embed="rId3"/>
          <a:stretch>
            <a:fillRect/>
          </a:stretch>
        </p:blipFill>
        <p:spPr>
          <a:xfrm>
            <a:off x="4290985" y="1501279"/>
            <a:ext cx="3403092" cy="2970635"/>
          </a:xfrm>
          <a:prstGeom prst="rect">
            <a:avLst/>
          </a:prstGeom>
          <a:ln w="12700">
            <a:miter lim="400000"/>
          </a:ln>
        </p:spPr>
      </p:pic>
      <p:sp>
        <p:nvSpPr>
          <p:cNvPr id="274" name="Triangle"/>
          <p:cNvSpPr/>
          <p:nvPr/>
        </p:nvSpPr>
        <p:spPr>
          <a:xfrm rot="16200000">
            <a:off x="6094667" y="3428832"/>
            <a:ext cx="214573" cy="2273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2929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5" name="Number of Mice"/>
          <p:cNvSpPr txBox="1"/>
          <p:nvPr/>
        </p:nvSpPr>
        <p:spPr>
          <a:xfrm rot="16200000">
            <a:off x="3604625" y="2838219"/>
            <a:ext cx="120960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Number of Mice</a:t>
            </a:r>
          </a:p>
        </p:txBody>
      </p:sp>
      <p:sp>
        <p:nvSpPr>
          <p:cNvPr id="276" name="Adipose Transcript Loadings"/>
          <p:cNvSpPr txBox="1"/>
          <p:nvPr/>
        </p:nvSpPr>
        <p:spPr>
          <a:xfrm>
            <a:off x="9368039" y="1172314"/>
            <a:ext cx="2380007"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Adipose Transcript Loadings</a:t>
            </a:r>
          </a:p>
        </p:txBody>
      </p:sp>
      <p:sp>
        <p:nvSpPr>
          <p:cNvPr id="277" name="Positive association with metabolic index"/>
          <p:cNvSpPr txBox="1"/>
          <p:nvPr/>
        </p:nvSpPr>
        <p:spPr>
          <a:xfrm>
            <a:off x="10916122" y="1862346"/>
            <a:ext cx="1420640" cy="643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1200" b="0"/>
            </a:pPr>
            <a:r>
              <a:rPr b="1"/>
              <a:t>Positive</a:t>
            </a:r>
            <a:r>
              <a:t> association with metabolic index</a:t>
            </a:r>
          </a:p>
        </p:txBody>
      </p:sp>
      <p:sp>
        <p:nvSpPr>
          <p:cNvPr id="278" name="Negative association with metabolic index"/>
          <p:cNvSpPr txBox="1"/>
          <p:nvPr/>
        </p:nvSpPr>
        <p:spPr>
          <a:xfrm>
            <a:off x="8972538" y="1862346"/>
            <a:ext cx="1420641" cy="643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1200" b="0"/>
            </a:pPr>
            <a:r>
              <a:rPr b="1"/>
              <a:t>Negative</a:t>
            </a:r>
            <a:r>
              <a:t> association with metabolic index</a:t>
            </a:r>
          </a:p>
        </p:txBody>
      </p:sp>
      <p:sp>
        <p:nvSpPr>
          <p:cNvPr id="279" name="A"/>
          <p:cNvSpPr txBox="1"/>
          <p:nvPr/>
        </p:nvSpPr>
        <p:spPr>
          <a:xfrm>
            <a:off x="129052" y="1128691"/>
            <a:ext cx="270892"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A</a:t>
            </a:r>
          </a:p>
        </p:txBody>
      </p:sp>
      <p:sp>
        <p:nvSpPr>
          <p:cNvPr id="280" name="B"/>
          <p:cNvSpPr txBox="1"/>
          <p:nvPr/>
        </p:nvSpPr>
        <p:spPr>
          <a:xfrm>
            <a:off x="4340063" y="1128691"/>
            <a:ext cx="275235"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B</a:t>
            </a:r>
          </a:p>
        </p:txBody>
      </p:sp>
      <p:sp>
        <p:nvSpPr>
          <p:cNvPr id="281" name="C"/>
          <p:cNvSpPr txBox="1"/>
          <p:nvPr/>
        </p:nvSpPr>
        <p:spPr>
          <a:xfrm>
            <a:off x="8705429" y="1128691"/>
            <a:ext cx="283693"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C</a:t>
            </a:r>
          </a:p>
        </p:txBody>
      </p:sp>
      <p:sp>
        <p:nvSpPr>
          <p:cNvPr id="282" name="D"/>
          <p:cNvSpPr txBox="1"/>
          <p:nvPr/>
        </p:nvSpPr>
        <p:spPr>
          <a:xfrm>
            <a:off x="122651" y="5175471"/>
            <a:ext cx="283694"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D</a:t>
            </a:r>
          </a:p>
        </p:txBody>
      </p:sp>
      <p:pic>
        <p:nvPicPr>
          <p:cNvPr id="283" name="Image" descr="Image"/>
          <p:cNvPicPr>
            <a:picLocks noChangeAspect="1"/>
          </p:cNvPicPr>
          <p:nvPr/>
        </p:nvPicPr>
        <p:blipFill>
          <a:blip r:embed="rId4"/>
          <a:stretch>
            <a:fillRect/>
          </a:stretch>
        </p:blipFill>
        <p:spPr>
          <a:xfrm>
            <a:off x="486794" y="1460783"/>
            <a:ext cx="2206951" cy="3520688"/>
          </a:xfrm>
          <a:prstGeom prst="rect">
            <a:avLst/>
          </a:prstGeom>
          <a:ln w="12700">
            <a:miter lim="400000"/>
          </a:ln>
        </p:spPr>
      </p:pic>
      <p:sp>
        <p:nvSpPr>
          <p:cNvPr id="284" name="Loading"/>
          <p:cNvSpPr txBox="1"/>
          <p:nvPr/>
        </p:nvSpPr>
        <p:spPr>
          <a:xfrm>
            <a:off x="10327843" y="4901092"/>
            <a:ext cx="756514"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Loading</a:t>
            </a:r>
          </a:p>
        </p:txBody>
      </p:sp>
      <p:sp>
        <p:nvSpPr>
          <p:cNvPr id="285" name="Frequency"/>
          <p:cNvSpPr txBox="1"/>
          <p:nvPr/>
        </p:nvSpPr>
        <p:spPr>
          <a:xfrm rot="16200000">
            <a:off x="7857883" y="2655207"/>
            <a:ext cx="950850" cy="299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Frequency</a:t>
            </a:r>
          </a:p>
        </p:txBody>
      </p:sp>
      <p:pic>
        <p:nvPicPr>
          <p:cNvPr id="286" name="Image" descr="Image"/>
          <p:cNvPicPr>
            <a:picLocks noChangeAspect="1"/>
          </p:cNvPicPr>
          <p:nvPr/>
        </p:nvPicPr>
        <p:blipFill>
          <a:blip r:embed="rId5"/>
          <a:stretch>
            <a:fillRect/>
          </a:stretch>
        </p:blipFill>
        <p:spPr>
          <a:xfrm>
            <a:off x="8478741" y="1447416"/>
            <a:ext cx="4057426" cy="3490742"/>
          </a:xfrm>
          <a:prstGeom prst="rect">
            <a:avLst/>
          </a:prstGeom>
          <a:ln w="12700">
            <a:miter lim="400000"/>
          </a:ln>
        </p:spPr>
      </p:pic>
      <p:pic>
        <p:nvPicPr>
          <p:cNvPr id="287" name="Image" descr="Image"/>
          <p:cNvPicPr>
            <a:picLocks noChangeAspect="1"/>
          </p:cNvPicPr>
          <p:nvPr/>
        </p:nvPicPr>
        <p:blipFill>
          <a:blip r:embed="rId6"/>
          <a:stretch>
            <a:fillRect/>
          </a:stretch>
        </p:blipFill>
        <p:spPr>
          <a:xfrm>
            <a:off x="463394" y="5049560"/>
            <a:ext cx="7813321" cy="37076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3"/>
          <a:stretch>
            <a:fillRect/>
          </a:stretch>
        </p:blipFill>
        <p:spPr>
          <a:xfrm>
            <a:off x="1331131" y="1313275"/>
            <a:ext cx="5468264" cy="2044715"/>
          </a:xfrm>
          <a:prstGeom prst="rect">
            <a:avLst/>
          </a:prstGeom>
          <a:ln w="12700">
            <a:miter lim="400000"/>
          </a:ln>
        </p:spPr>
      </p:pic>
      <p:pic>
        <p:nvPicPr>
          <p:cNvPr id="292" name="Image" descr="Image"/>
          <p:cNvPicPr>
            <a:picLocks noChangeAspect="1"/>
          </p:cNvPicPr>
          <p:nvPr/>
        </p:nvPicPr>
        <p:blipFill>
          <a:blip r:embed="rId4"/>
          <a:stretch>
            <a:fillRect/>
          </a:stretch>
        </p:blipFill>
        <p:spPr>
          <a:xfrm>
            <a:off x="6835366" y="1456497"/>
            <a:ext cx="5290487" cy="1978239"/>
          </a:xfrm>
          <a:prstGeom prst="rect">
            <a:avLst/>
          </a:prstGeom>
          <a:ln w="12700">
            <a:miter lim="400000"/>
          </a:ln>
        </p:spPr>
      </p:pic>
      <p:sp>
        <p:nvSpPr>
          <p:cNvPr id="293" name="Positive Loadings"/>
          <p:cNvSpPr txBox="1"/>
          <p:nvPr/>
        </p:nvSpPr>
        <p:spPr>
          <a:xfrm>
            <a:off x="2681454" y="786292"/>
            <a:ext cx="2687727"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Positive Loadings</a:t>
            </a:r>
          </a:p>
        </p:txBody>
      </p:sp>
      <p:sp>
        <p:nvSpPr>
          <p:cNvPr id="294" name="Negative Loadings"/>
          <p:cNvSpPr txBox="1"/>
          <p:nvPr/>
        </p:nvSpPr>
        <p:spPr>
          <a:xfrm>
            <a:off x="8337628" y="794276"/>
            <a:ext cx="281787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Negative Loadings</a:t>
            </a:r>
          </a:p>
        </p:txBody>
      </p:sp>
      <p:sp>
        <p:nvSpPr>
          <p:cNvPr id="295" name="Adipose"/>
          <p:cNvSpPr txBox="1"/>
          <p:nvPr/>
        </p:nvSpPr>
        <p:spPr>
          <a:xfrm rot="16200000">
            <a:off x="296331" y="2297532"/>
            <a:ext cx="1092290"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Adipose</a:t>
            </a:r>
          </a:p>
        </p:txBody>
      </p:sp>
      <p:sp>
        <p:nvSpPr>
          <p:cNvPr id="296" name="Rectangle"/>
          <p:cNvSpPr/>
          <p:nvPr/>
        </p:nvSpPr>
        <p:spPr>
          <a:xfrm>
            <a:off x="1232223" y="1277051"/>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97" name="Image" descr="Image"/>
          <p:cNvPicPr>
            <a:picLocks noChangeAspect="1"/>
          </p:cNvPicPr>
          <p:nvPr/>
        </p:nvPicPr>
        <p:blipFill>
          <a:blip r:embed="rId5"/>
          <a:stretch>
            <a:fillRect/>
          </a:stretch>
        </p:blipFill>
        <p:spPr>
          <a:xfrm>
            <a:off x="1599533" y="3355868"/>
            <a:ext cx="5190521" cy="2057793"/>
          </a:xfrm>
          <a:prstGeom prst="rect">
            <a:avLst/>
          </a:prstGeom>
          <a:ln w="12700">
            <a:miter lim="400000"/>
          </a:ln>
        </p:spPr>
      </p:pic>
      <p:pic>
        <p:nvPicPr>
          <p:cNvPr id="298" name="Image" descr="Image"/>
          <p:cNvPicPr>
            <a:picLocks noChangeAspect="1"/>
          </p:cNvPicPr>
          <p:nvPr/>
        </p:nvPicPr>
        <p:blipFill>
          <a:blip r:embed="rId6"/>
          <a:stretch>
            <a:fillRect/>
          </a:stretch>
        </p:blipFill>
        <p:spPr>
          <a:xfrm>
            <a:off x="6901805" y="3366490"/>
            <a:ext cx="5253433" cy="2025547"/>
          </a:xfrm>
          <a:prstGeom prst="rect">
            <a:avLst/>
          </a:prstGeom>
          <a:ln w="12700">
            <a:miter lim="400000"/>
          </a:ln>
        </p:spPr>
      </p:pic>
      <p:sp>
        <p:nvSpPr>
          <p:cNvPr id="299" name="Islet"/>
          <p:cNvSpPr txBox="1"/>
          <p:nvPr/>
        </p:nvSpPr>
        <p:spPr>
          <a:xfrm rot="16200000">
            <a:off x="540895" y="4271904"/>
            <a:ext cx="603162"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Islet</a:t>
            </a:r>
          </a:p>
        </p:txBody>
      </p:sp>
      <p:sp>
        <p:nvSpPr>
          <p:cNvPr id="300" name="Rectangle"/>
          <p:cNvSpPr/>
          <p:nvPr/>
        </p:nvSpPr>
        <p:spPr>
          <a:xfrm>
            <a:off x="1232223" y="3336503"/>
            <a:ext cx="11205484" cy="2059738"/>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1" name="Image" descr="Image"/>
          <p:cNvPicPr>
            <a:picLocks noChangeAspect="1"/>
          </p:cNvPicPr>
          <p:nvPr/>
        </p:nvPicPr>
        <p:blipFill>
          <a:blip r:embed="rId7"/>
          <a:stretch>
            <a:fillRect/>
          </a:stretch>
        </p:blipFill>
        <p:spPr>
          <a:xfrm>
            <a:off x="1612066" y="5608389"/>
            <a:ext cx="5165455" cy="1800148"/>
          </a:xfrm>
          <a:prstGeom prst="rect">
            <a:avLst/>
          </a:prstGeom>
          <a:ln w="12700">
            <a:miter lim="400000"/>
          </a:ln>
        </p:spPr>
      </p:pic>
      <p:sp>
        <p:nvSpPr>
          <p:cNvPr id="302" name="Liver"/>
          <p:cNvSpPr txBox="1"/>
          <p:nvPr/>
        </p:nvSpPr>
        <p:spPr>
          <a:xfrm rot="16200000">
            <a:off x="667561" y="6226138"/>
            <a:ext cx="687172"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Liver</a:t>
            </a:r>
          </a:p>
        </p:txBody>
      </p:sp>
      <p:sp>
        <p:nvSpPr>
          <p:cNvPr id="303" name="Rectangle"/>
          <p:cNvSpPr/>
          <p:nvPr/>
        </p:nvSpPr>
        <p:spPr>
          <a:xfrm>
            <a:off x="1232223" y="5395954"/>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04" name="Rectangle"/>
          <p:cNvSpPr/>
          <p:nvPr/>
        </p:nvSpPr>
        <p:spPr>
          <a:xfrm>
            <a:off x="1232223" y="7452008"/>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5" name="Image" descr="Image"/>
          <p:cNvPicPr>
            <a:picLocks noChangeAspect="1"/>
          </p:cNvPicPr>
          <p:nvPr/>
        </p:nvPicPr>
        <p:blipFill>
          <a:blip r:embed="rId8"/>
          <a:stretch>
            <a:fillRect/>
          </a:stretch>
        </p:blipFill>
        <p:spPr>
          <a:xfrm>
            <a:off x="6821268" y="5541662"/>
            <a:ext cx="5606154" cy="1713341"/>
          </a:xfrm>
          <a:prstGeom prst="rect">
            <a:avLst/>
          </a:prstGeom>
          <a:ln w="12700">
            <a:miter lim="400000"/>
          </a:ln>
        </p:spPr>
      </p:pic>
      <p:sp>
        <p:nvSpPr>
          <p:cNvPr id="306" name="Muscle"/>
          <p:cNvSpPr txBox="1"/>
          <p:nvPr/>
        </p:nvSpPr>
        <p:spPr>
          <a:xfrm rot="16200000">
            <a:off x="524210" y="8276061"/>
            <a:ext cx="973875"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Muscle</a:t>
            </a:r>
          </a:p>
        </p:txBody>
      </p:sp>
      <p:pic>
        <p:nvPicPr>
          <p:cNvPr id="307" name="Image" descr="Image"/>
          <p:cNvPicPr>
            <a:picLocks noChangeAspect="1"/>
          </p:cNvPicPr>
          <p:nvPr/>
        </p:nvPicPr>
        <p:blipFill>
          <a:blip r:embed="rId9"/>
          <a:stretch>
            <a:fillRect/>
          </a:stretch>
        </p:blipFill>
        <p:spPr>
          <a:xfrm>
            <a:off x="1291186" y="7692977"/>
            <a:ext cx="5468264" cy="1713341"/>
          </a:xfrm>
          <a:prstGeom prst="rect">
            <a:avLst/>
          </a:prstGeom>
          <a:ln w="12700">
            <a:miter lim="400000"/>
          </a:ln>
        </p:spPr>
      </p:pic>
      <p:pic>
        <p:nvPicPr>
          <p:cNvPr id="308" name="Image" descr="Image"/>
          <p:cNvPicPr>
            <a:picLocks noChangeAspect="1"/>
          </p:cNvPicPr>
          <p:nvPr/>
        </p:nvPicPr>
        <p:blipFill>
          <a:blip r:embed="rId10"/>
          <a:stretch>
            <a:fillRect/>
          </a:stretch>
        </p:blipFill>
        <p:spPr>
          <a:xfrm>
            <a:off x="6991164" y="7501487"/>
            <a:ext cx="5159138" cy="1920335"/>
          </a:xfrm>
          <a:prstGeom prst="rect">
            <a:avLst/>
          </a:prstGeom>
          <a:ln w="12700">
            <a:miter lim="400000"/>
          </a:ln>
        </p:spPr>
      </p:pic>
      <p:sp>
        <p:nvSpPr>
          <p:cNvPr id="309" name="Line"/>
          <p:cNvSpPr/>
          <p:nvPr/>
        </p:nvSpPr>
        <p:spPr>
          <a:xfrm flipV="1">
            <a:off x="6846371" y="1284163"/>
            <a:ext cx="3557" cy="8224254"/>
          </a:xfrm>
          <a:prstGeom prst="line">
            <a:avLst/>
          </a:prstGeom>
          <a:ln w="25400">
            <a:solidFill>
              <a:srgbClr val="929292"/>
            </a:solidFill>
            <a:miter lim="400000"/>
          </a:ln>
        </p:spPr>
        <p:txBody>
          <a:bodyPr lIns="50800" tIns="50800" rIns="50800" bIns="50800" anchor="ctr"/>
          <a:lstStyle/>
          <a:p>
            <a:endParaRPr/>
          </a:p>
        </p:txBody>
      </p:sp>
      <p:sp>
        <p:nvSpPr>
          <p:cNvPr id="310" name="Supplemental Figure"/>
          <p:cNvSpPr txBox="1"/>
          <p:nvPr/>
        </p:nvSpPr>
        <p:spPr>
          <a:xfrm>
            <a:off x="86458" y="116064"/>
            <a:ext cx="311079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Supplemental Figure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KEGG pathway enrichments by GSEA"/>
          <p:cNvSpPr txBox="1"/>
          <p:nvPr/>
        </p:nvSpPr>
        <p:spPr>
          <a:xfrm>
            <a:off x="3724757" y="67925"/>
            <a:ext cx="555528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KEGG pathway enrichments by GSEA</a:t>
            </a:r>
          </a:p>
        </p:txBody>
      </p:sp>
      <p:pic>
        <p:nvPicPr>
          <p:cNvPr id="315" name="pasted-movie.png" descr="pasted-movie.png"/>
          <p:cNvPicPr>
            <a:picLocks noChangeAspect="1"/>
          </p:cNvPicPr>
          <p:nvPr/>
        </p:nvPicPr>
        <p:blipFill>
          <a:blip r:embed="rId3"/>
          <a:stretch>
            <a:fillRect/>
          </a:stretch>
        </p:blipFill>
        <p:spPr>
          <a:xfrm>
            <a:off x="272590" y="1120768"/>
            <a:ext cx="6225335" cy="3735202"/>
          </a:xfrm>
          <a:prstGeom prst="rect">
            <a:avLst/>
          </a:prstGeom>
          <a:ln w="12700">
            <a:miter lim="400000"/>
          </a:ln>
        </p:spPr>
      </p:pic>
      <p:pic>
        <p:nvPicPr>
          <p:cNvPr id="316" name="pasted-movie.png" descr="pasted-movie.png"/>
          <p:cNvPicPr>
            <a:picLocks noChangeAspect="1"/>
          </p:cNvPicPr>
          <p:nvPr/>
        </p:nvPicPr>
        <p:blipFill>
          <a:blip r:embed="rId4"/>
          <a:stretch>
            <a:fillRect/>
          </a:stretch>
        </p:blipFill>
        <p:spPr>
          <a:xfrm>
            <a:off x="6619760" y="1120768"/>
            <a:ext cx="6225335" cy="3735202"/>
          </a:xfrm>
          <a:prstGeom prst="rect">
            <a:avLst/>
          </a:prstGeom>
          <a:ln w="12700">
            <a:miter lim="400000"/>
          </a:ln>
        </p:spPr>
      </p:pic>
      <p:pic>
        <p:nvPicPr>
          <p:cNvPr id="317" name="pasted-movie.png" descr="pasted-movie.png"/>
          <p:cNvPicPr>
            <a:picLocks noChangeAspect="1"/>
          </p:cNvPicPr>
          <p:nvPr/>
        </p:nvPicPr>
        <p:blipFill>
          <a:blip r:embed="rId5"/>
          <a:stretch>
            <a:fillRect/>
          </a:stretch>
        </p:blipFill>
        <p:spPr>
          <a:xfrm>
            <a:off x="272590" y="5447753"/>
            <a:ext cx="6225335" cy="3735202"/>
          </a:xfrm>
          <a:prstGeom prst="rect">
            <a:avLst/>
          </a:prstGeom>
          <a:ln w="12700">
            <a:miter lim="400000"/>
          </a:ln>
        </p:spPr>
      </p:pic>
      <p:pic>
        <p:nvPicPr>
          <p:cNvPr id="318" name="pasted-movie.png" descr="pasted-movie.png"/>
          <p:cNvPicPr>
            <a:picLocks noChangeAspect="1"/>
          </p:cNvPicPr>
          <p:nvPr/>
        </p:nvPicPr>
        <p:blipFill>
          <a:blip r:embed="rId6"/>
          <a:stretch>
            <a:fillRect/>
          </a:stretch>
        </p:blipFill>
        <p:spPr>
          <a:xfrm>
            <a:off x="6619760" y="5447753"/>
            <a:ext cx="6225335" cy="373520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op GO term enrichments by GSEA"/>
          <p:cNvSpPr txBox="1"/>
          <p:nvPr/>
        </p:nvSpPr>
        <p:spPr>
          <a:xfrm>
            <a:off x="3902608" y="67925"/>
            <a:ext cx="519958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Top GO term enrichments by GSEA</a:t>
            </a:r>
          </a:p>
        </p:txBody>
      </p:sp>
      <p:pic>
        <p:nvPicPr>
          <p:cNvPr id="323" name="pasted-movie.png" descr="pasted-movie.png"/>
          <p:cNvPicPr>
            <a:picLocks noChangeAspect="1"/>
          </p:cNvPicPr>
          <p:nvPr/>
        </p:nvPicPr>
        <p:blipFill>
          <a:blip r:embed="rId3"/>
          <a:stretch>
            <a:fillRect/>
          </a:stretch>
        </p:blipFill>
        <p:spPr>
          <a:xfrm>
            <a:off x="251472" y="585482"/>
            <a:ext cx="6291170" cy="3774702"/>
          </a:xfrm>
          <a:prstGeom prst="rect">
            <a:avLst/>
          </a:prstGeom>
          <a:ln w="12700">
            <a:miter lim="400000"/>
          </a:ln>
        </p:spPr>
      </p:pic>
      <p:pic>
        <p:nvPicPr>
          <p:cNvPr id="324" name="pasted-movie.png" descr="pasted-movie.png"/>
          <p:cNvPicPr>
            <a:picLocks noChangeAspect="1"/>
          </p:cNvPicPr>
          <p:nvPr/>
        </p:nvPicPr>
        <p:blipFill>
          <a:blip r:embed="rId4"/>
          <a:stretch>
            <a:fillRect/>
          </a:stretch>
        </p:blipFill>
        <p:spPr>
          <a:xfrm>
            <a:off x="6925757" y="815672"/>
            <a:ext cx="5900276" cy="3540166"/>
          </a:xfrm>
          <a:prstGeom prst="rect">
            <a:avLst/>
          </a:prstGeom>
          <a:ln w="12700">
            <a:miter lim="400000"/>
          </a:ln>
        </p:spPr>
      </p:pic>
      <p:pic>
        <p:nvPicPr>
          <p:cNvPr id="325" name="pasted-movie.png" descr="pasted-movie.png"/>
          <p:cNvPicPr>
            <a:picLocks noChangeAspect="1"/>
          </p:cNvPicPr>
          <p:nvPr/>
        </p:nvPicPr>
        <p:blipFill>
          <a:blip r:embed="rId5"/>
          <a:stretch>
            <a:fillRect/>
          </a:stretch>
        </p:blipFill>
        <p:spPr>
          <a:xfrm>
            <a:off x="251472" y="5394344"/>
            <a:ext cx="6291170" cy="3774702"/>
          </a:xfrm>
          <a:prstGeom prst="rect">
            <a:avLst/>
          </a:prstGeom>
          <a:ln w="12700">
            <a:miter lim="400000"/>
          </a:ln>
        </p:spPr>
      </p:pic>
      <p:pic>
        <p:nvPicPr>
          <p:cNvPr id="326" name="pasted-movie.png" descr="pasted-movie.png"/>
          <p:cNvPicPr>
            <a:picLocks noChangeAspect="1"/>
          </p:cNvPicPr>
          <p:nvPr/>
        </p:nvPicPr>
        <p:blipFill>
          <a:blip r:embed="rId6"/>
          <a:stretch>
            <a:fillRect/>
          </a:stretch>
        </p:blipFill>
        <p:spPr>
          <a:xfrm>
            <a:off x="6850274" y="5511612"/>
            <a:ext cx="6000442" cy="360026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pasted-movie.png" descr="pasted-movie.png"/>
          <p:cNvPicPr>
            <a:picLocks noChangeAspect="1"/>
          </p:cNvPicPr>
          <p:nvPr/>
        </p:nvPicPr>
        <p:blipFill>
          <a:blip r:embed="rId3"/>
          <a:srcRect l="3935" t="8974" r="10186" b="7364"/>
          <a:stretch>
            <a:fillRect/>
          </a:stretch>
        </p:blipFill>
        <p:spPr>
          <a:xfrm>
            <a:off x="7208797" y="8610287"/>
            <a:ext cx="867620" cy="1031876"/>
          </a:xfrm>
          <a:custGeom>
            <a:avLst/>
            <a:gdLst/>
            <a:ahLst/>
            <a:cxnLst>
              <a:cxn ang="0">
                <a:pos x="wd2" y="hd2"/>
              </a:cxn>
              <a:cxn ang="5400000">
                <a:pos x="wd2" y="hd2"/>
              </a:cxn>
              <a:cxn ang="10800000">
                <a:pos x="wd2" y="hd2"/>
              </a:cxn>
              <a:cxn ang="16200000">
                <a:pos x="wd2" y="hd2"/>
              </a:cxn>
            </a:cxnLst>
            <a:rect l="0" t="0" r="r" b="b"/>
            <a:pathLst>
              <a:path w="21312" h="21600" extrusionOk="0">
                <a:moveTo>
                  <a:pt x="4330" y="0"/>
                </a:moveTo>
                <a:lnTo>
                  <a:pt x="4330" y="316"/>
                </a:lnTo>
                <a:cubicBezTo>
                  <a:pt x="4330" y="626"/>
                  <a:pt x="4319" y="631"/>
                  <a:pt x="3715" y="631"/>
                </a:cubicBezTo>
                <a:cubicBezTo>
                  <a:pt x="3249" y="631"/>
                  <a:pt x="3101" y="670"/>
                  <a:pt x="3101" y="789"/>
                </a:cubicBezTo>
                <a:cubicBezTo>
                  <a:pt x="3101" y="909"/>
                  <a:pt x="3249" y="947"/>
                  <a:pt x="3715" y="947"/>
                </a:cubicBezTo>
                <a:lnTo>
                  <a:pt x="4330" y="947"/>
                </a:lnTo>
                <a:lnTo>
                  <a:pt x="4330" y="2418"/>
                </a:lnTo>
                <a:lnTo>
                  <a:pt x="4330" y="3888"/>
                </a:lnTo>
                <a:lnTo>
                  <a:pt x="3754" y="3921"/>
                </a:lnTo>
                <a:cubicBezTo>
                  <a:pt x="2931" y="3967"/>
                  <a:pt x="2890" y="4220"/>
                  <a:pt x="3706" y="4220"/>
                </a:cubicBezTo>
                <a:lnTo>
                  <a:pt x="4330" y="4220"/>
                </a:lnTo>
                <a:lnTo>
                  <a:pt x="4330" y="5682"/>
                </a:lnTo>
                <a:lnTo>
                  <a:pt x="4330" y="7153"/>
                </a:lnTo>
                <a:lnTo>
                  <a:pt x="3754" y="7186"/>
                </a:lnTo>
                <a:cubicBezTo>
                  <a:pt x="2931" y="7232"/>
                  <a:pt x="2890" y="7485"/>
                  <a:pt x="3706" y="7485"/>
                </a:cubicBezTo>
                <a:lnTo>
                  <a:pt x="4330" y="7485"/>
                </a:lnTo>
                <a:lnTo>
                  <a:pt x="4330" y="8956"/>
                </a:lnTo>
                <a:lnTo>
                  <a:pt x="4330" y="10426"/>
                </a:lnTo>
                <a:lnTo>
                  <a:pt x="3754" y="10451"/>
                </a:lnTo>
                <a:cubicBezTo>
                  <a:pt x="2931" y="10497"/>
                  <a:pt x="2890" y="10750"/>
                  <a:pt x="3706" y="10750"/>
                </a:cubicBezTo>
                <a:lnTo>
                  <a:pt x="4330" y="10750"/>
                </a:lnTo>
                <a:lnTo>
                  <a:pt x="4330" y="12279"/>
                </a:lnTo>
                <a:lnTo>
                  <a:pt x="4330" y="13807"/>
                </a:lnTo>
                <a:lnTo>
                  <a:pt x="3715" y="13807"/>
                </a:lnTo>
                <a:cubicBezTo>
                  <a:pt x="3376" y="13807"/>
                  <a:pt x="3101" y="13857"/>
                  <a:pt x="3101" y="13915"/>
                </a:cubicBezTo>
                <a:cubicBezTo>
                  <a:pt x="3101" y="13973"/>
                  <a:pt x="3376" y="14015"/>
                  <a:pt x="3715" y="14015"/>
                </a:cubicBezTo>
                <a:lnTo>
                  <a:pt x="4330" y="14015"/>
                </a:lnTo>
                <a:lnTo>
                  <a:pt x="4330" y="15544"/>
                </a:lnTo>
                <a:lnTo>
                  <a:pt x="4330" y="17072"/>
                </a:lnTo>
                <a:lnTo>
                  <a:pt x="3706" y="17072"/>
                </a:lnTo>
                <a:cubicBezTo>
                  <a:pt x="2890" y="17072"/>
                  <a:pt x="2931" y="17326"/>
                  <a:pt x="3754" y="17371"/>
                </a:cubicBezTo>
                <a:cubicBezTo>
                  <a:pt x="4302" y="17402"/>
                  <a:pt x="4330" y="17417"/>
                  <a:pt x="4330" y="17712"/>
                </a:cubicBezTo>
                <a:lnTo>
                  <a:pt x="4330" y="18019"/>
                </a:lnTo>
                <a:lnTo>
                  <a:pt x="6552" y="18019"/>
                </a:lnTo>
                <a:lnTo>
                  <a:pt x="8775" y="18019"/>
                </a:lnTo>
                <a:lnTo>
                  <a:pt x="8775" y="18476"/>
                </a:lnTo>
                <a:cubicBezTo>
                  <a:pt x="8775" y="18727"/>
                  <a:pt x="8818" y="18969"/>
                  <a:pt x="8863" y="19008"/>
                </a:cubicBezTo>
                <a:cubicBezTo>
                  <a:pt x="9064" y="19179"/>
                  <a:pt x="9146" y="19041"/>
                  <a:pt x="9146" y="18551"/>
                </a:cubicBezTo>
                <a:lnTo>
                  <a:pt x="9146" y="18019"/>
                </a:lnTo>
                <a:lnTo>
                  <a:pt x="12821" y="18019"/>
                </a:lnTo>
                <a:lnTo>
                  <a:pt x="16496" y="18019"/>
                </a:lnTo>
                <a:lnTo>
                  <a:pt x="16457" y="18418"/>
                </a:lnTo>
                <a:cubicBezTo>
                  <a:pt x="16410" y="18904"/>
                  <a:pt x="16611" y="19211"/>
                  <a:pt x="16808" y="18966"/>
                </a:cubicBezTo>
                <a:cubicBezTo>
                  <a:pt x="16878" y="18880"/>
                  <a:pt x="16917" y="18634"/>
                  <a:pt x="16896" y="18418"/>
                </a:cubicBezTo>
                <a:lnTo>
                  <a:pt x="16857" y="18028"/>
                </a:lnTo>
                <a:lnTo>
                  <a:pt x="19080" y="17994"/>
                </a:lnTo>
                <a:lnTo>
                  <a:pt x="21312" y="17970"/>
                </a:lnTo>
                <a:lnTo>
                  <a:pt x="21312" y="9014"/>
                </a:lnTo>
                <a:lnTo>
                  <a:pt x="21312" y="58"/>
                </a:lnTo>
                <a:lnTo>
                  <a:pt x="12821" y="25"/>
                </a:lnTo>
                <a:lnTo>
                  <a:pt x="4330" y="0"/>
                </a:lnTo>
                <a:close/>
                <a:moveTo>
                  <a:pt x="4915" y="548"/>
                </a:moveTo>
                <a:lnTo>
                  <a:pt x="12694" y="548"/>
                </a:lnTo>
                <a:lnTo>
                  <a:pt x="20474" y="548"/>
                </a:lnTo>
                <a:lnTo>
                  <a:pt x="20474" y="8981"/>
                </a:lnTo>
                <a:lnTo>
                  <a:pt x="20474" y="17405"/>
                </a:lnTo>
                <a:lnTo>
                  <a:pt x="19421" y="17405"/>
                </a:lnTo>
                <a:cubicBezTo>
                  <a:pt x="18842" y="17405"/>
                  <a:pt x="18368" y="17255"/>
                  <a:pt x="18368" y="17072"/>
                </a:cubicBezTo>
                <a:cubicBezTo>
                  <a:pt x="18368" y="16890"/>
                  <a:pt x="18042" y="16664"/>
                  <a:pt x="17637" y="16574"/>
                </a:cubicBezTo>
                <a:cubicBezTo>
                  <a:pt x="17232" y="16484"/>
                  <a:pt x="17608" y="16397"/>
                  <a:pt x="18475" y="16374"/>
                </a:cubicBezTo>
                <a:lnTo>
                  <a:pt x="20054" y="16333"/>
                </a:lnTo>
                <a:lnTo>
                  <a:pt x="20054" y="14356"/>
                </a:lnTo>
                <a:lnTo>
                  <a:pt x="20054" y="12387"/>
                </a:lnTo>
                <a:lnTo>
                  <a:pt x="18582" y="12387"/>
                </a:lnTo>
                <a:cubicBezTo>
                  <a:pt x="17554" y="12387"/>
                  <a:pt x="17110" y="12222"/>
                  <a:pt x="17110" y="11847"/>
                </a:cubicBezTo>
                <a:cubicBezTo>
                  <a:pt x="17110" y="11551"/>
                  <a:pt x="16922" y="11307"/>
                  <a:pt x="16691" y="11307"/>
                </a:cubicBezTo>
                <a:cubicBezTo>
                  <a:pt x="16460" y="11307"/>
                  <a:pt x="16272" y="11551"/>
                  <a:pt x="16272" y="11847"/>
                </a:cubicBezTo>
                <a:cubicBezTo>
                  <a:pt x="16272" y="12222"/>
                  <a:pt x="15828" y="12387"/>
                  <a:pt x="14800" y="12387"/>
                </a:cubicBezTo>
                <a:lnTo>
                  <a:pt x="13328" y="12387"/>
                </a:lnTo>
                <a:lnTo>
                  <a:pt x="13328" y="14356"/>
                </a:lnTo>
                <a:lnTo>
                  <a:pt x="13328" y="16333"/>
                </a:lnTo>
                <a:lnTo>
                  <a:pt x="14897" y="16374"/>
                </a:lnTo>
                <a:cubicBezTo>
                  <a:pt x="15886" y="16405"/>
                  <a:pt x="16128" y="16484"/>
                  <a:pt x="15531" y="16582"/>
                </a:cubicBezTo>
                <a:cubicBezTo>
                  <a:pt x="15007" y="16668"/>
                  <a:pt x="14687" y="16889"/>
                  <a:pt x="14819" y="17072"/>
                </a:cubicBezTo>
                <a:cubicBezTo>
                  <a:pt x="14963" y="17270"/>
                  <a:pt x="12998" y="17405"/>
                  <a:pt x="9984" y="17405"/>
                </a:cubicBezTo>
                <a:lnTo>
                  <a:pt x="4915" y="17405"/>
                </a:lnTo>
                <a:lnTo>
                  <a:pt x="4915" y="8981"/>
                </a:lnTo>
                <a:lnTo>
                  <a:pt x="4915" y="548"/>
                </a:lnTo>
                <a:close/>
                <a:moveTo>
                  <a:pt x="8882" y="1271"/>
                </a:moveTo>
                <a:cubicBezTo>
                  <a:pt x="7711" y="1271"/>
                  <a:pt x="7066" y="1409"/>
                  <a:pt x="7225" y="1628"/>
                </a:cubicBezTo>
                <a:cubicBezTo>
                  <a:pt x="7368" y="1826"/>
                  <a:pt x="7097" y="1986"/>
                  <a:pt x="6621" y="1986"/>
                </a:cubicBezTo>
                <a:cubicBezTo>
                  <a:pt x="5448" y="1986"/>
                  <a:pt x="5513" y="2971"/>
                  <a:pt x="6699" y="3165"/>
                </a:cubicBezTo>
                <a:cubicBezTo>
                  <a:pt x="9416" y="3612"/>
                  <a:pt x="12480" y="3245"/>
                  <a:pt x="12480" y="2476"/>
                </a:cubicBezTo>
                <a:cubicBezTo>
                  <a:pt x="12480" y="2205"/>
                  <a:pt x="12104" y="1986"/>
                  <a:pt x="11641" y="1986"/>
                </a:cubicBezTo>
                <a:cubicBezTo>
                  <a:pt x="11179" y="1986"/>
                  <a:pt x="10803" y="1826"/>
                  <a:pt x="10803" y="1628"/>
                </a:cubicBezTo>
                <a:cubicBezTo>
                  <a:pt x="10803" y="1431"/>
                  <a:pt x="9937" y="1271"/>
                  <a:pt x="8882" y="1271"/>
                </a:cubicBezTo>
                <a:close/>
                <a:moveTo>
                  <a:pt x="1113" y="2982"/>
                </a:moveTo>
                <a:cubicBezTo>
                  <a:pt x="1002" y="2978"/>
                  <a:pt x="867" y="2979"/>
                  <a:pt x="713" y="2991"/>
                </a:cubicBezTo>
                <a:cubicBezTo>
                  <a:pt x="130" y="3033"/>
                  <a:pt x="-41" y="3172"/>
                  <a:pt x="60" y="3514"/>
                </a:cubicBezTo>
                <a:cubicBezTo>
                  <a:pt x="122" y="3727"/>
                  <a:pt x="224" y="3788"/>
                  <a:pt x="596" y="3822"/>
                </a:cubicBezTo>
                <a:cubicBezTo>
                  <a:pt x="850" y="3844"/>
                  <a:pt x="1129" y="3870"/>
                  <a:pt x="1210" y="3880"/>
                </a:cubicBezTo>
                <a:cubicBezTo>
                  <a:pt x="1428" y="3906"/>
                  <a:pt x="1720" y="3496"/>
                  <a:pt x="1649" y="3265"/>
                </a:cubicBezTo>
                <a:cubicBezTo>
                  <a:pt x="1592" y="3081"/>
                  <a:pt x="1446" y="2995"/>
                  <a:pt x="1113" y="2982"/>
                </a:cubicBezTo>
                <a:close/>
                <a:moveTo>
                  <a:pt x="1434" y="4004"/>
                </a:moveTo>
                <a:cubicBezTo>
                  <a:pt x="1241" y="4004"/>
                  <a:pt x="1185" y="4132"/>
                  <a:pt x="1327" y="4254"/>
                </a:cubicBezTo>
                <a:cubicBezTo>
                  <a:pt x="1469" y="4375"/>
                  <a:pt x="1619" y="4327"/>
                  <a:pt x="1619" y="4162"/>
                </a:cubicBezTo>
                <a:cubicBezTo>
                  <a:pt x="1619" y="4075"/>
                  <a:pt x="1536" y="4004"/>
                  <a:pt x="1434" y="4004"/>
                </a:cubicBezTo>
                <a:close/>
                <a:moveTo>
                  <a:pt x="16467" y="4204"/>
                </a:moveTo>
                <a:cubicBezTo>
                  <a:pt x="16111" y="4224"/>
                  <a:pt x="15968" y="4563"/>
                  <a:pt x="15931" y="5400"/>
                </a:cubicBezTo>
                <a:cubicBezTo>
                  <a:pt x="15885" y="6446"/>
                  <a:pt x="16008" y="6676"/>
                  <a:pt x="16594" y="6580"/>
                </a:cubicBezTo>
                <a:cubicBezTo>
                  <a:pt x="17539" y="6424"/>
                  <a:pt x="17573" y="4366"/>
                  <a:pt x="16633" y="4212"/>
                </a:cubicBezTo>
                <a:cubicBezTo>
                  <a:pt x="16573" y="4202"/>
                  <a:pt x="16518" y="4201"/>
                  <a:pt x="16467" y="4204"/>
                </a:cubicBezTo>
                <a:close/>
                <a:moveTo>
                  <a:pt x="781" y="4353"/>
                </a:moveTo>
                <a:cubicBezTo>
                  <a:pt x="152" y="4394"/>
                  <a:pt x="-288" y="4904"/>
                  <a:pt x="225" y="5159"/>
                </a:cubicBezTo>
                <a:cubicBezTo>
                  <a:pt x="477" y="5284"/>
                  <a:pt x="1246" y="5305"/>
                  <a:pt x="1444" y="5192"/>
                </a:cubicBezTo>
                <a:cubicBezTo>
                  <a:pt x="1883" y="4942"/>
                  <a:pt x="1665" y="4466"/>
                  <a:pt x="1064" y="4370"/>
                </a:cubicBezTo>
                <a:cubicBezTo>
                  <a:pt x="968" y="4355"/>
                  <a:pt x="871" y="4347"/>
                  <a:pt x="781" y="4353"/>
                </a:cubicBezTo>
                <a:close/>
                <a:moveTo>
                  <a:pt x="1142" y="9496"/>
                </a:moveTo>
                <a:cubicBezTo>
                  <a:pt x="1054" y="9484"/>
                  <a:pt x="996" y="9516"/>
                  <a:pt x="996" y="9595"/>
                </a:cubicBezTo>
                <a:cubicBezTo>
                  <a:pt x="996" y="9653"/>
                  <a:pt x="780" y="9695"/>
                  <a:pt x="508" y="9695"/>
                </a:cubicBezTo>
                <a:cubicBezTo>
                  <a:pt x="236" y="9695"/>
                  <a:pt x="11" y="9735"/>
                  <a:pt x="11" y="9786"/>
                </a:cubicBezTo>
                <a:cubicBezTo>
                  <a:pt x="11" y="9838"/>
                  <a:pt x="286" y="10041"/>
                  <a:pt x="625" y="10227"/>
                </a:cubicBezTo>
                <a:cubicBezTo>
                  <a:pt x="965" y="10413"/>
                  <a:pt x="1249" y="10628"/>
                  <a:pt x="1249" y="10709"/>
                </a:cubicBezTo>
                <a:cubicBezTo>
                  <a:pt x="1249" y="10790"/>
                  <a:pt x="1332" y="10858"/>
                  <a:pt x="1434" y="10858"/>
                </a:cubicBezTo>
                <a:cubicBezTo>
                  <a:pt x="1536" y="10858"/>
                  <a:pt x="1619" y="10787"/>
                  <a:pt x="1619" y="10700"/>
                </a:cubicBezTo>
                <a:cubicBezTo>
                  <a:pt x="1619" y="10613"/>
                  <a:pt x="1536" y="10542"/>
                  <a:pt x="1444" y="10542"/>
                </a:cubicBezTo>
                <a:cubicBezTo>
                  <a:pt x="1251" y="10542"/>
                  <a:pt x="1324" y="10002"/>
                  <a:pt x="1532" y="9886"/>
                </a:cubicBezTo>
                <a:cubicBezTo>
                  <a:pt x="1610" y="9843"/>
                  <a:pt x="1586" y="9758"/>
                  <a:pt x="1463" y="9654"/>
                </a:cubicBezTo>
                <a:cubicBezTo>
                  <a:pt x="1353" y="9559"/>
                  <a:pt x="1229" y="9508"/>
                  <a:pt x="1142" y="9496"/>
                </a:cubicBezTo>
                <a:close/>
                <a:moveTo>
                  <a:pt x="16477" y="9512"/>
                </a:moveTo>
                <a:cubicBezTo>
                  <a:pt x="15436" y="9512"/>
                  <a:pt x="14585" y="9681"/>
                  <a:pt x="14585" y="9878"/>
                </a:cubicBezTo>
                <a:cubicBezTo>
                  <a:pt x="14585" y="10075"/>
                  <a:pt x="14961" y="10235"/>
                  <a:pt x="15424" y="10235"/>
                </a:cubicBezTo>
                <a:cubicBezTo>
                  <a:pt x="15886" y="10235"/>
                  <a:pt x="16272" y="10395"/>
                  <a:pt x="16272" y="10592"/>
                </a:cubicBezTo>
                <a:cubicBezTo>
                  <a:pt x="16272" y="10790"/>
                  <a:pt x="16460" y="10950"/>
                  <a:pt x="16691" y="10950"/>
                </a:cubicBezTo>
                <a:cubicBezTo>
                  <a:pt x="16922" y="10950"/>
                  <a:pt x="17110" y="10790"/>
                  <a:pt x="17110" y="10592"/>
                </a:cubicBezTo>
                <a:cubicBezTo>
                  <a:pt x="17110" y="10395"/>
                  <a:pt x="17397" y="10235"/>
                  <a:pt x="17744" y="10235"/>
                </a:cubicBezTo>
                <a:cubicBezTo>
                  <a:pt x="18091" y="10235"/>
                  <a:pt x="18368" y="10075"/>
                  <a:pt x="18368" y="9878"/>
                </a:cubicBezTo>
                <a:cubicBezTo>
                  <a:pt x="18368" y="9681"/>
                  <a:pt x="17518" y="9512"/>
                  <a:pt x="16477" y="9512"/>
                </a:cubicBezTo>
                <a:close/>
                <a:moveTo>
                  <a:pt x="869" y="10891"/>
                </a:moveTo>
                <a:cubicBezTo>
                  <a:pt x="275" y="10902"/>
                  <a:pt x="-189" y="11312"/>
                  <a:pt x="138" y="11647"/>
                </a:cubicBezTo>
                <a:cubicBezTo>
                  <a:pt x="434" y="11952"/>
                  <a:pt x="1736" y="11770"/>
                  <a:pt x="1736" y="11423"/>
                </a:cubicBezTo>
                <a:cubicBezTo>
                  <a:pt x="1736" y="11223"/>
                  <a:pt x="1441" y="10966"/>
                  <a:pt x="1132" y="10908"/>
                </a:cubicBezTo>
                <a:cubicBezTo>
                  <a:pt x="1044" y="10891"/>
                  <a:pt x="954" y="10890"/>
                  <a:pt x="869" y="10891"/>
                </a:cubicBezTo>
                <a:close/>
                <a:moveTo>
                  <a:pt x="927" y="16026"/>
                </a:moveTo>
                <a:cubicBezTo>
                  <a:pt x="709" y="16016"/>
                  <a:pt x="475" y="16069"/>
                  <a:pt x="284" y="16183"/>
                </a:cubicBezTo>
                <a:cubicBezTo>
                  <a:pt x="-41" y="16378"/>
                  <a:pt x="-69" y="16572"/>
                  <a:pt x="206" y="16806"/>
                </a:cubicBezTo>
                <a:cubicBezTo>
                  <a:pt x="499" y="17057"/>
                  <a:pt x="1350" y="16987"/>
                  <a:pt x="1580" y="16690"/>
                </a:cubicBezTo>
                <a:cubicBezTo>
                  <a:pt x="1740" y="16484"/>
                  <a:pt x="1733" y="16438"/>
                  <a:pt x="1502" y="16242"/>
                </a:cubicBezTo>
                <a:cubicBezTo>
                  <a:pt x="1351" y="16112"/>
                  <a:pt x="1146" y="16035"/>
                  <a:pt x="927" y="16026"/>
                </a:cubicBezTo>
                <a:close/>
                <a:moveTo>
                  <a:pt x="1434" y="17072"/>
                </a:moveTo>
                <a:cubicBezTo>
                  <a:pt x="1332" y="17072"/>
                  <a:pt x="1249" y="17143"/>
                  <a:pt x="1249" y="17230"/>
                </a:cubicBezTo>
                <a:cubicBezTo>
                  <a:pt x="1249" y="17317"/>
                  <a:pt x="1332" y="17388"/>
                  <a:pt x="1434" y="17388"/>
                </a:cubicBezTo>
                <a:cubicBezTo>
                  <a:pt x="1536" y="17388"/>
                  <a:pt x="1619" y="17317"/>
                  <a:pt x="1619" y="17230"/>
                </a:cubicBezTo>
                <a:cubicBezTo>
                  <a:pt x="1619" y="17143"/>
                  <a:pt x="1536" y="17072"/>
                  <a:pt x="1434" y="17072"/>
                </a:cubicBezTo>
                <a:close/>
                <a:moveTo>
                  <a:pt x="869" y="17504"/>
                </a:moveTo>
                <a:cubicBezTo>
                  <a:pt x="631" y="17496"/>
                  <a:pt x="393" y="17549"/>
                  <a:pt x="235" y="17670"/>
                </a:cubicBezTo>
                <a:cubicBezTo>
                  <a:pt x="-44" y="17886"/>
                  <a:pt x="-55" y="18063"/>
                  <a:pt x="206" y="18285"/>
                </a:cubicBezTo>
                <a:cubicBezTo>
                  <a:pt x="499" y="18536"/>
                  <a:pt x="1350" y="18458"/>
                  <a:pt x="1580" y="18161"/>
                </a:cubicBezTo>
                <a:cubicBezTo>
                  <a:pt x="1740" y="17954"/>
                  <a:pt x="1733" y="17908"/>
                  <a:pt x="1502" y="17712"/>
                </a:cubicBezTo>
                <a:cubicBezTo>
                  <a:pt x="1347" y="17579"/>
                  <a:pt x="1107" y="17513"/>
                  <a:pt x="869" y="17504"/>
                </a:cubicBezTo>
                <a:close/>
                <a:moveTo>
                  <a:pt x="8590" y="20238"/>
                </a:moveTo>
                <a:cubicBezTo>
                  <a:pt x="8444" y="20238"/>
                  <a:pt x="8405" y="20380"/>
                  <a:pt x="8405" y="20919"/>
                </a:cubicBezTo>
                <a:lnTo>
                  <a:pt x="8405" y="21600"/>
                </a:lnTo>
                <a:lnTo>
                  <a:pt x="8960" y="21600"/>
                </a:lnTo>
                <a:cubicBezTo>
                  <a:pt x="9266" y="21600"/>
                  <a:pt x="9516" y="21558"/>
                  <a:pt x="9516" y="21500"/>
                </a:cubicBezTo>
                <a:cubicBezTo>
                  <a:pt x="9516" y="21442"/>
                  <a:pt x="9349" y="21392"/>
                  <a:pt x="9146" y="21392"/>
                </a:cubicBezTo>
                <a:cubicBezTo>
                  <a:pt x="8779" y="21392"/>
                  <a:pt x="8775" y="21385"/>
                  <a:pt x="8775" y="20811"/>
                </a:cubicBezTo>
                <a:cubicBezTo>
                  <a:pt x="8775" y="20366"/>
                  <a:pt x="8732" y="20238"/>
                  <a:pt x="8590" y="20238"/>
                </a:cubicBezTo>
                <a:close/>
                <a:moveTo>
                  <a:pt x="16057" y="20238"/>
                </a:moveTo>
                <a:lnTo>
                  <a:pt x="16057" y="20919"/>
                </a:lnTo>
                <a:lnTo>
                  <a:pt x="16057" y="21600"/>
                </a:lnTo>
                <a:lnTo>
                  <a:pt x="16545" y="21600"/>
                </a:lnTo>
                <a:cubicBezTo>
                  <a:pt x="17061" y="21600"/>
                  <a:pt x="17422" y="21335"/>
                  <a:pt x="17422" y="20944"/>
                </a:cubicBezTo>
                <a:cubicBezTo>
                  <a:pt x="17422" y="20637"/>
                  <a:pt x="16862" y="20238"/>
                  <a:pt x="16438" y="20238"/>
                </a:cubicBezTo>
                <a:lnTo>
                  <a:pt x="16057" y="20238"/>
                </a:lnTo>
                <a:close/>
              </a:path>
            </a:pathLst>
          </a:custGeom>
          <a:ln w="12700">
            <a:miter lim="400000"/>
          </a:ln>
        </p:spPr>
      </p:pic>
      <p:pic>
        <p:nvPicPr>
          <p:cNvPr id="331" name="pasted-movie.png" descr="pasted-movie.png"/>
          <p:cNvPicPr>
            <a:picLocks noChangeAspect="1"/>
          </p:cNvPicPr>
          <p:nvPr/>
        </p:nvPicPr>
        <p:blipFill>
          <a:blip r:embed="rId4"/>
          <a:srcRect l="6256" t="6447" b="6443"/>
          <a:stretch>
            <a:fillRect/>
          </a:stretch>
        </p:blipFill>
        <p:spPr>
          <a:xfrm>
            <a:off x="4933917" y="8588877"/>
            <a:ext cx="862132" cy="1031876"/>
          </a:xfrm>
          <a:custGeom>
            <a:avLst/>
            <a:gdLst/>
            <a:ahLst/>
            <a:cxnLst>
              <a:cxn ang="0">
                <a:pos x="wd2" y="hd2"/>
              </a:cxn>
              <a:cxn ang="5400000">
                <a:pos x="wd2" y="hd2"/>
              </a:cxn>
              <a:cxn ang="10800000">
                <a:pos x="wd2" y="hd2"/>
              </a:cxn>
              <a:cxn ang="16200000">
                <a:pos x="wd2" y="hd2"/>
              </a:cxn>
            </a:cxnLst>
            <a:rect l="0" t="0" r="r" b="b"/>
            <a:pathLst>
              <a:path w="21448" h="21600" extrusionOk="0">
                <a:moveTo>
                  <a:pt x="21448" y="0"/>
                </a:moveTo>
                <a:lnTo>
                  <a:pt x="12898" y="25"/>
                </a:lnTo>
                <a:lnTo>
                  <a:pt x="4348" y="50"/>
                </a:lnTo>
                <a:lnTo>
                  <a:pt x="4308" y="374"/>
                </a:lnTo>
                <a:cubicBezTo>
                  <a:pt x="4271" y="692"/>
                  <a:pt x="4263" y="698"/>
                  <a:pt x="3686" y="698"/>
                </a:cubicBezTo>
                <a:cubicBezTo>
                  <a:pt x="3243" y="698"/>
                  <a:pt x="3094" y="734"/>
                  <a:pt x="3094" y="847"/>
                </a:cubicBezTo>
                <a:cubicBezTo>
                  <a:pt x="3094" y="961"/>
                  <a:pt x="3246" y="997"/>
                  <a:pt x="3696" y="997"/>
                </a:cubicBezTo>
                <a:lnTo>
                  <a:pt x="4288" y="997"/>
                </a:lnTo>
                <a:lnTo>
                  <a:pt x="4288" y="2442"/>
                </a:lnTo>
                <a:lnTo>
                  <a:pt x="4288" y="3888"/>
                </a:lnTo>
                <a:lnTo>
                  <a:pt x="3735" y="3921"/>
                </a:lnTo>
                <a:cubicBezTo>
                  <a:pt x="2940" y="3965"/>
                  <a:pt x="2899" y="4204"/>
                  <a:pt x="3686" y="4204"/>
                </a:cubicBezTo>
                <a:lnTo>
                  <a:pt x="4288" y="4204"/>
                </a:lnTo>
                <a:lnTo>
                  <a:pt x="4288" y="5699"/>
                </a:lnTo>
                <a:lnTo>
                  <a:pt x="4288" y="7203"/>
                </a:lnTo>
                <a:lnTo>
                  <a:pt x="3696" y="7203"/>
                </a:lnTo>
                <a:cubicBezTo>
                  <a:pt x="3246" y="7203"/>
                  <a:pt x="3094" y="7239"/>
                  <a:pt x="3094" y="7352"/>
                </a:cubicBezTo>
                <a:cubicBezTo>
                  <a:pt x="3094" y="7466"/>
                  <a:pt x="3246" y="7502"/>
                  <a:pt x="3696" y="7502"/>
                </a:cubicBezTo>
                <a:lnTo>
                  <a:pt x="4288" y="7502"/>
                </a:lnTo>
                <a:lnTo>
                  <a:pt x="4288" y="8997"/>
                </a:lnTo>
                <a:lnTo>
                  <a:pt x="4288" y="10501"/>
                </a:lnTo>
                <a:lnTo>
                  <a:pt x="3696" y="10501"/>
                </a:lnTo>
                <a:cubicBezTo>
                  <a:pt x="3246" y="10501"/>
                  <a:pt x="3094" y="10537"/>
                  <a:pt x="3094" y="10650"/>
                </a:cubicBezTo>
                <a:cubicBezTo>
                  <a:pt x="3094" y="10764"/>
                  <a:pt x="3246" y="10800"/>
                  <a:pt x="3696" y="10800"/>
                </a:cubicBezTo>
                <a:lnTo>
                  <a:pt x="4288" y="10800"/>
                </a:lnTo>
                <a:lnTo>
                  <a:pt x="4288" y="12295"/>
                </a:lnTo>
                <a:lnTo>
                  <a:pt x="4288" y="13799"/>
                </a:lnTo>
                <a:lnTo>
                  <a:pt x="3696" y="13799"/>
                </a:lnTo>
                <a:cubicBezTo>
                  <a:pt x="3368" y="13799"/>
                  <a:pt x="3094" y="13844"/>
                  <a:pt x="3094" y="13899"/>
                </a:cubicBezTo>
                <a:cubicBezTo>
                  <a:pt x="3094" y="13954"/>
                  <a:pt x="3368" y="13998"/>
                  <a:pt x="3696" y="13998"/>
                </a:cubicBezTo>
                <a:lnTo>
                  <a:pt x="4288" y="13998"/>
                </a:lnTo>
                <a:lnTo>
                  <a:pt x="4288" y="15502"/>
                </a:lnTo>
                <a:lnTo>
                  <a:pt x="4288" y="16998"/>
                </a:lnTo>
                <a:lnTo>
                  <a:pt x="3696" y="16998"/>
                </a:lnTo>
                <a:cubicBezTo>
                  <a:pt x="3246" y="16998"/>
                  <a:pt x="3094" y="17034"/>
                  <a:pt x="3094" y="17147"/>
                </a:cubicBezTo>
                <a:cubicBezTo>
                  <a:pt x="3094" y="17260"/>
                  <a:pt x="3243" y="17297"/>
                  <a:pt x="3686" y="17297"/>
                </a:cubicBezTo>
                <a:cubicBezTo>
                  <a:pt x="4263" y="17297"/>
                  <a:pt x="4271" y="17302"/>
                  <a:pt x="4308" y="17621"/>
                </a:cubicBezTo>
                <a:lnTo>
                  <a:pt x="4348" y="17945"/>
                </a:lnTo>
                <a:lnTo>
                  <a:pt x="6579" y="17978"/>
                </a:lnTo>
                <a:lnTo>
                  <a:pt x="8820" y="18003"/>
                </a:lnTo>
                <a:lnTo>
                  <a:pt x="8820" y="18501"/>
                </a:lnTo>
                <a:cubicBezTo>
                  <a:pt x="8820" y="18877"/>
                  <a:pt x="8863" y="19000"/>
                  <a:pt x="8998" y="19000"/>
                </a:cubicBezTo>
                <a:cubicBezTo>
                  <a:pt x="9133" y="19000"/>
                  <a:pt x="9176" y="18879"/>
                  <a:pt x="9176" y="18501"/>
                </a:cubicBezTo>
                <a:lnTo>
                  <a:pt x="9176" y="18003"/>
                </a:lnTo>
                <a:lnTo>
                  <a:pt x="12868" y="18003"/>
                </a:lnTo>
                <a:lnTo>
                  <a:pt x="16561" y="18003"/>
                </a:lnTo>
                <a:lnTo>
                  <a:pt x="16561" y="18501"/>
                </a:lnTo>
                <a:cubicBezTo>
                  <a:pt x="16561" y="18879"/>
                  <a:pt x="16603" y="19000"/>
                  <a:pt x="16738" y="19000"/>
                </a:cubicBezTo>
                <a:cubicBezTo>
                  <a:pt x="16874" y="19000"/>
                  <a:pt x="16916" y="18879"/>
                  <a:pt x="16916" y="18501"/>
                </a:cubicBezTo>
                <a:lnTo>
                  <a:pt x="16916" y="18003"/>
                </a:lnTo>
                <a:lnTo>
                  <a:pt x="19187" y="18003"/>
                </a:lnTo>
                <a:lnTo>
                  <a:pt x="21448" y="18003"/>
                </a:lnTo>
                <a:lnTo>
                  <a:pt x="21448" y="10800"/>
                </a:lnTo>
                <a:lnTo>
                  <a:pt x="21448" y="8997"/>
                </a:lnTo>
                <a:lnTo>
                  <a:pt x="21448" y="0"/>
                </a:lnTo>
                <a:close/>
                <a:moveTo>
                  <a:pt x="4989" y="781"/>
                </a:moveTo>
                <a:lnTo>
                  <a:pt x="12819" y="781"/>
                </a:lnTo>
                <a:lnTo>
                  <a:pt x="20648" y="781"/>
                </a:lnTo>
                <a:lnTo>
                  <a:pt x="20648" y="9097"/>
                </a:lnTo>
                <a:lnTo>
                  <a:pt x="20648" y="17421"/>
                </a:lnTo>
                <a:lnTo>
                  <a:pt x="19641" y="17421"/>
                </a:lnTo>
                <a:cubicBezTo>
                  <a:pt x="19089" y="17421"/>
                  <a:pt x="18634" y="17267"/>
                  <a:pt x="18634" y="17081"/>
                </a:cubicBezTo>
                <a:cubicBezTo>
                  <a:pt x="18634" y="16894"/>
                  <a:pt x="19002" y="16740"/>
                  <a:pt x="19444" y="16740"/>
                </a:cubicBezTo>
                <a:cubicBezTo>
                  <a:pt x="20170" y="16740"/>
                  <a:pt x="20243" y="16515"/>
                  <a:pt x="20243" y="14364"/>
                </a:cubicBezTo>
                <a:lnTo>
                  <a:pt x="20243" y="11988"/>
                </a:lnTo>
                <a:lnTo>
                  <a:pt x="18674" y="11988"/>
                </a:lnTo>
                <a:cubicBezTo>
                  <a:pt x="17808" y="11988"/>
                  <a:pt x="16996" y="11798"/>
                  <a:pt x="16867" y="11564"/>
                </a:cubicBezTo>
                <a:cubicBezTo>
                  <a:pt x="16680" y="11225"/>
                  <a:pt x="16580" y="11225"/>
                  <a:pt x="16393" y="11564"/>
                </a:cubicBezTo>
                <a:cubicBezTo>
                  <a:pt x="16264" y="11798"/>
                  <a:pt x="15548" y="11988"/>
                  <a:pt x="14793" y="11988"/>
                </a:cubicBezTo>
                <a:lnTo>
                  <a:pt x="13421" y="11988"/>
                </a:lnTo>
                <a:lnTo>
                  <a:pt x="13421" y="14364"/>
                </a:lnTo>
                <a:cubicBezTo>
                  <a:pt x="13421" y="16515"/>
                  <a:pt x="13494" y="16740"/>
                  <a:pt x="14221" y="16740"/>
                </a:cubicBezTo>
                <a:cubicBezTo>
                  <a:pt x="14662" y="16740"/>
                  <a:pt x="15021" y="16894"/>
                  <a:pt x="15021" y="17081"/>
                </a:cubicBezTo>
                <a:cubicBezTo>
                  <a:pt x="15021" y="17289"/>
                  <a:pt x="13082" y="17421"/>
                  <a:pt x="10005" y="17421"/>
                </a:cubicBezTo>
                <a:lnTo>
                  <a:pt x="4989" y="17421"/>
                </a:lnTo>
                <a:lnTo>
                  <a:pt x="4989" y="9097"/>
                </a:lnTo>
                <a:lnTo>
                  <a:pt x="4989" y="781"/>
                </a:lnTo>
                <a:close/>
                <a:moveTo>
                  <a:pt x="862" y="3024"/>
                </a:moveTo>
                <a:cubicBezTo>
                  <a:pt x="553" y="3032"/>
                  <a:pt x="233" y="3080"/>
                  <a:pt x="151" y="3132"/>
                </a:cubicBezTo>
                <a:cubicBezTo>
                  <a:pt x="50" y="3197"/>
                  <a:pt x="-1" y="3333"/>
                  <a:pt x="3" y="3464"/>
                </a:cubicBezTo>
                <a:cubicBezTo>
                  <a:pt x="8" y="3596"/>
                  <a:pt x="65" y="3723"/>
                  <a:pt x="171" y="3772"/>
                </a:cubicBezTo>
                <a:cubicBezTo>
                  <a:pt x="266" y="3816"/>
                  <a:pt x="558" y="3859"/>
                  <a:pt x="823" y="3871"/>
                </a:cubicBezTo>
                <a:cubicBezTo>
                  <a:pt x="1217" y="3890"/>
                  <a:pt x="1340" y="3852"/>
                  <a:pt x="1494" y="3655"/>
                </a:cubicBezTo>
                <a:cubicBezTo>
                  <a:pt x="1639" y="3469"/>
                  <a:pt x="1654" y="3365"/>
                  <a:pt x="1553" y="3207"/>
                </a:cubicBezTo>
                <a:cubicBezTo>
                  <a:pt x="1448" y="3041"/>
                  <a:pt x="1319" y="3012"/>
                  <a:pt x="862" y="3024"/>
                </a:cubicBezTo>
                <a:close/>
                <a:moveTo>
                  <a:pt x="1366" y="4004"/>
                </a:moveTo>
                <a:cubicBezTo>
                  <a:pt x="1268" y="4004"/>
                  <a:pt x="1188" y="4071"/>
                  <a:pt x="1188" y="4154"/>
                </a:cubicBezTo>
                <a:cubicBezTo>
                  <a:pt x="1188" y="4236"/>
                  <a:pt x="1268" y="4303"/>
                  <a:pt x="1366" y="4303"/>
                </a:cubicBezTo>
                <a:cubicBezTo>
                  <a:pt x="1464" y="4303"/>
                  <a:pt x="1544" y="4236"/>
                  <a:pt x="1544" y="4154"/>
                </a:cubicBezTo>
                <a:cubicBezTo>
                  <a:pt x="1544" y="4071"/>
                  <a:pt x="1464" y="4004"/>
                  <a:pt x="1366" y="4004"/>
                </a:cubicBezTo>
                <a:close/>
                <a:moveTo>
                  <a:pt x="803" y="4403"/>
                </a:moveTo>
                <a:cubicBezTo>
                  <a:pt x="523" y="4395"/>
                  <a:pt x="246" y="4432"/>
                  <a:pt x="142" y="4519"/>
                </a:cubicBezTo>
                <a:cubicBezTo>
                  <a:pt x="36" y="4608"/>
                  <a:pt x="-9" y="4745"/>
                  <a:pt x="3" y="4877"/>
                </a:cubicBezTo>
                <a:cubicBezTo>
                  <a:pt x="16" y="5008"/>
                  <a:pt x="91" y="5134"/>
                  <a:pt x="211" y="5192"/>
                </a:cubicBezTo>
                <a:cubicBezTo>
                  <a:pt x="599" y="5382"/>
                  <a:pt x="1282" y="5319"/>
                  <a:pt x="1484" y="5076"/>
                </a:cubicBezTo>
                <a:cubicBezTo>
                  <a:pt x="1715" y="4799"/>
                  <a:pt x="1707" y="4756"/>
                  <a:pt x="1474" y="4561"/>
                </a:cubicBezTo>
                <a:cubicBezTo>
                  <a:pt x="1363" y="4467"/>
                  <a:pt x="1084" y="4411"/>
                  <a:pt x="803" y="4403"/>
                </a:cubicBezTo>
                <a:close/>
                <a:moveTo>
                  <a:pt x="9008" y="5707"/>
                </a:moveTo>
                <a:cubicBezTo>
                  <a:pt x="8677" y="5707"/>
                  <a:pt x="8376" y="5934"/>
                  <a:pt x="8346" y="6214"/>
                </a:cubicBezTo>
                <a:cubicBezTo>
                  <a:pt x="8316" y="6494"/>
                  <a:pt x="8273" y="6911"/>
                  <a:pt x="8247" y="7145"/>
                </a:cubicBezTo>
                <a:cubicBezTo>
                  <a:pt x="8222" y="7378"/>
                  <a:pt x="7927" y="7568"/>
                  <a:pt x="7596" y="7568"/>
                </a:cubicBezTo>
                <a:cubicBezTo>
                  <a:pt x="7265" y="7568"/>
                  <a:pt x="6994" y="7722"/>
                  <a:pt x="6994" y="7909"/>
                </a:cubicBezTo>
                <a:cubicBezTo>
                  <a:pt x="6994" y="8096"/>
                  <a:pt x="7362" y="8250"/>
                  <a:pt x="7803" y="8250"/>
                </a:cubicBezTo>
                <a:cubicBezTo>
                  <a:pt x="8245" y="8250"/>
                  <a:pt x="8603" y="8403"/>
                  <a:pt x="8603" y="8590"/>
                </a:cubicBezTo>
                <a:cubicBezTo>
                  <a:pt x="8603" y="8777"/>
                  <a:pt x="8787" y="8931"/>
                  <a:pt x="9008" y="8931"/>
                </a:cubicBezTo>
                <a:cubicBezTo>
                  <a:pt x="9228" y="8931"/>
                  <a:pt x="9403" y="8777"/>
                  <a:pt x="9403" y="8590"/>
                </a:cubicBezTo>
                <a:cubicBezTo>
                  <a:pt x="9403" y="8403"/>
                  <a:pt x="9771" y="8250"/>
                  <a:pt x="10212" y="8250"/>
                </a:cubicBezTo>
                <a:cubicBezTo>
                  <a:pt x="10654" y="8250"/>
                  <a:pt x="11012" y="8096"/>
                  <a:pt x="11012" y="7909"/>
                </a:cubicBezTo>
                <a:cubicBezTo>
                  <a:pt x="11012" y="7722"/>
                  <a:pt x="10741" y="7568"/>
                  <a:pt x="10410" y="7568"/>
                </a:cubicBezTo>
                <a:cubicBezTo>
                  <a:pt x="10079" y="7568"/>
                  <a:pt x="9784" y="7378"/>
                  <a:pt x="9758" y="7145"/>
                </a:cubicBezTo>
                <a:cubicBezTo>
                  <a:pt x="9733" y="6911"/>
                  <a:pt x="9689" y="6494"/>
                  <a:pt x="9659" y="6214"/>
                </a:cubicBezTo>
                <a:cubicBezTo>
                  <a:pt x="9630" y="5934"/>
                  <a:pt x="9339" y="5707"/>
                  <a:pt x="9008" y="5707"/>
                </a:cubicBezTo>
                <a:close/>
                <a:moveTo>
                  <a:pt x="16630" y="5874"/>
                </a:moveTo>
                <a:cubicBezTo>
                  <a:pt x="15526" y="5874"/>
                  <a:pt x="14626" y="6027"/>
                  <a:pt x="14626" y="6214"/>
                </a:cubicBezTo>
                <a:cubicBezTo>
                  <a:pt x="14626" y="6401"/>
                  <a:pt x="14984" y="6555"/>
                  <a:pt x="15425" y="6555"/>
                </a:cubicBezTo>
                <a:cubicBezTo>
                  <a:pt x="15871" y="6555"/>
                  <a:pt x="16225" y="6778"/>
                  <a:pt x="16225" y="7062"/>
                </a:cubicBezTo>
                <a:cubicBezTo>
                  <a:pt x="16225" y="7342"/>
                  <a:pt x="16409" y="7568"/>
                  <a:pt x="16630" y="7568"/>
                </a:cubicBezTo>
                <a:cubicBezTo>
                  <a:pt x="16851" y="7568"/>
                  <a:pt x="17035" y="7342"/>
                  <a:pt x="17035" y="7062"/>
                </a:cubicBezTo>
                <a:cubicBezTo>
                  <a:pt x="17035" y="6778"/>
                  <a:pt x="17388" y="6555"/>
                  <a:pt x="17834" y="6555"/>
                </a:cubicBezTo>
                <a:cubicBezTo>
                  <a:pt x="18276" y="6555"/>
                  <a:pt x="18634" y="6401"/>
                  <a:pt x="18634" y="6214"/>
                </a:cubicBezTo>
                <a:cubicBezTo>
                  <a:pt x="18634" y="6027"/>
                  <a:pt x="17734" y="5874"/>
                  <a:pt x="16630" y="5874"/>
                </a:cubicBezTo>
                <a:close/>
                <a:moveTo>
                  <a:pt x="16630" y="7909"/>
                </a:moveTo>
                <a:cubicBezTo>
                  <a:pt x="16409" y="7909"/>
                  <a:pt x="16225" y="8217"/>
                  <a:pt x="16225" y="8590"/>
                </a:cubicBezTo>
                <a:cubicBezTo>
                  <a:pt x="16225" y="8964"/>
                  <a:pt x="16409" y="9271"/>
                  <a:pt x="16630" y="9271"/>
                </a:cubicBezTo>
                <a:cubicBezTo>
                  <a:pt x="16851" y="9271"/>
                  <a:pt x="17035" y="8964"/>
                  <a:pt x="17035" y="8590"/>
                </a:cubicBezTo>
                <a:cubicBezTo>
                  <a:pt x="17035" y="8217"/>
                  <a:pt x="16851" y="7909"/>
                  <a:pt x="16630" y="7909"/>
                </a:cubicBezTo>
                <a:close/>
                <a:moveTo>
                  <a:pt x="9008" y="9271"/>
                </a:moveTo>
                <a:cubicBezTo>
                  <a:pt x="8787" y="9271"/>
                  <a:pt x="8603" y="9579"/>
                  <a:pt x="8603" y="9953"/>
                </a:cubicBezTo>
                <a:cubicBezTo>
                  <a:pt x="8603" y="10326"/>
                  <a:pt x="8787" y="10626"/>
                  <a:pt x="9008" y="10626"/>
                </a:cubicBezTo>
                <a:cubicBezTo>
                  <a:pt x="9228" y="10626"/>
                  <a:pt x="9403" y="10326"/>
                  <a:pt x="9403" y="9953"/>
                </a:cubicBezTo>
                <a:cubicBezTo>
                  <a:pt x="9403" y="9579"/>
                  <a:pt x="9228" y="9271"/>
                  <a:pt x="9008" y="9271"/>
                </a:cubicBezTo>
                <a:close/>
                <a:moveTo>
                  <a:pt x="1070" y="9496"/>
                </a:moveTo>
                <a:cubicBezTo>
                  <a:pt x="1049" y="9496"/>
                  <a:pt x="1028" y="9529"/>
                  <a:pt x="1001" y="9579"/>
                </a:cubicBezTo>
                <a:cubicBezTo>
                  <a:pt x="962" y="9648"/>
                  <a:pt x="722" y="9695"/>
                  <a:pt x="458" y="9695"/>
                </a:cubicBezTo>
                <a:cubicBezTo>
                  <a:pt x="-152" y="9695"/>
                  <a:pt x="-106" y="9855"/>
                  <a:pt x="625" y="10252"/>
                </a:cubicBezTo>
                <a:cubicBezTo>
                  <a:pt x="929" y="10417"/>
                  <a:pt x="1185" y="10607"/>
                  <a:pt x="1188" y="10675"/>
                </a:cubicBezTo>
                <a:cubicBezTo>
                  <a:pt x="1197" y="10855"/>
                  <a:pt x="1544" y="10830"/>
                  <a:pt x="1544" y="10650"/>
                </a:cubicBezTo>
                <a:cubicBezTo>
                  <a:pt x="1544" y="10568"/>
                  <a:pt x="1464" y="10501"/>
                  <a:pt x="1366" y="10501"/>
                </a:cubicBezTo>
                <a:cubicBezTo>
                  <a:pt x="1255" y="10501"/>
                  <a:pt x="1188" y="10407"/>
                  <a:pt x="1188" y="10252"/>
                </a:cubicBezTo>
                <a:cubicBezTo>
                  <a:pt x="1188" y="10096"/>
                  <a:pt x="1255" y="10002"/>
                  <a:pt x="1366" y="10002"/>
                </a:cubicBezTo>
                <a:cubicBezTo>
                  <a:pt x="1464" y="10002"/>
                  <a:pt x="1544" y="9935"/>
                  <a:pt x="1544" y="9853"/>
                </a:cubicBezTo>
                <a:cubicBezTo>
                  <a:pt x="1544" y="9770"/>
                  <a:pt x="1469" y="9695"/>
                  <a:pt x="1376" y="9695"/>
                </a:cubicBezTo>
                <a:cubicBezTo>
                  <a:pt x="1283" y="9695"/>
                  <a:pt x="1177" y="9648"/>
                  <a:pt x="1139" y="9579"/>
                </a:cubicBezTo>
                <a:cubicBezTo>
                  <a:pt x="1111" y="9529"/>
                  <a:pt x="1091" y="9496"/>
                  <a:pt x="1070" y="9496"/>
                </a:cubicBezTo>
                <a:close/>
                <a:moveTo>
                  <a:pt x="16630" y="9612"/>
                </a:moveTo>
                <a:cubicBezTo>
                  <a:pt x="16409" y="9612"/>
                  <a:pt x="16225" y="9920"/>
                  <a:pt x="16225" y="10293"/>
                </a:cubicBezTo>
                <a:cubicBezTo>
                  <a:pt x="16225" y="10667"/>
                  <a:pt x="16409" y="10966"/>
                  <a:pt x="16630" y="10966"/>
                </a:cubicBezTo>
                <a:cubicBezTo>
                  <a:pt x="16851" y="10966"/>
                  <a:pt x="17035" y="10667"/>
                  <a:pt x="17035" y="10293"/>
                </a:cubicBezTo>
                <a:cubicBezTo>
                  <a:pt x="17035" y="9920"/>
                  <a:pt x="16851" y="9612"/>
                  <a:pt x="16630" y="9612"/>
                </a:cubicBezTo>
                <a:close/>
                <a:moveTo>
                  <a:pt x="872" y="10908"/>
                </a:moveTo>
                <a:cubicBezTo>
                  <a:pt x="651" y="10890"/>
                  <a:pt x="416" y="10916"/>
                  <a:pt x="230" y="10999"/>
                </a:cubicBezTo>
                <a:cubicBezTo>
                  <a:pt x="102" y="11057"/>
                  <a:pt x="20" y="11183"/>
                  <a:pt x="3" y="11315"/>
                </a:cubicBezTo>
                <a:cubicBezTo>
                  <a:pt x="-14" y="11447"/>
                  <a:pt x="32" y="11589"/>
                  <a:pt x="142" y="11681"/>
                </a:cubicBezTo>
                <a:cubicBezTo>
                  <a:pt x="350" y="11856"/>
                  <a:pt x="1251" y="11826"/>
                  <a:pt x="1474" y="11639"/>
                </a:cubicBezTo>
                <a:cubicBezTo>
                  <a:pt x="1720" y="11433"/>
                  <a:pt x="1712" y="11340"/>
                  <a:pt x="1425" y="11099"/>
                </a:cubicBezTo>
                <a:cubicBezTo>
                  <a:pt x="1296" y="10990"/>
                  <a:pt x="1093" y="10926"/>
                  <a:pt x="872" y="10908"/>
                </a:cubicBezTo>
                <a:close/>
                <a:moveTo>
                  <a:pt x="9008" y="10966"/>
                </a:moveTo>
                <a:cubicBezTo>
                  <a:pt x="8787" y="10966"/>
                  <a:pt x="8603" y="11274"/>
                  <a:pt x="8603" y="11647"/>
                </a:cubicBezTo>
                <a:cubicBezTo>
                  <a:pt x="8603" y="12215"/>
                  <a:pt x="8332" y="12329"/>
                  <a:pt x="6974" y="12329"/>
                </a:cubicBezTo>
                <a:lnTo>
                  <a:pt x="5355" y="12329"/>
                </a:lnTo>
                <a:lnTo>
                  <a:pt x="5473" y="14281"/>
                </a:lnTo>
                <a:lnTo>
                  <a:pt x="5592" y="16233"/>
                </a:lnTo>
                <a:lnTo>
                  <a:pt x="7201" y="16366"/>
                </a:lnTo>
                <a:cubicBezTo>
                  <a:pt x="8636" y="16484"/>
                  <a:pt x="8700" y="16525"/>
                  <a:pt x="7803" y="16757"/>
                </a:cubicBezTo>
                <a:cubicBezTo>
                  <a:pt x="7066" y="16947"/>
                  <a:pt x="7386" y="17014"/>
                  <a:pt x="9008" y="17014"/>
                </a:cubicBezTo>
                <a:cubicBezTo>
                  <a:pt x="10630" y="17014"/>
                  <a:pt x="10950" y="16947"/>
                  <a:pt x="10212" y="16757"/>
                </a:cubicBezTo>
                <a:cubicBezTo>
                  <a:pt x="9316" y="16525"/>
                  <a:pt x="9380" y="16484"/>
                  <a:pt x="10815" y="16366"/>
                </a:cubicBezTo>
                <a:lnTo>
                  <a:pt x="12414" y="16233"/>
                </a:lnTo>
                <a:lnTo>
                  <a:pt x="12542" y="14281"/>
                </a:lnTo>
                <a:lnTo>
                  <a:pt x="12661" y="12329"/>
                </a:lnTo>
                <a:lnTo>
                  <a:pt x="11032" y="12329"/>
                </a:lnTo>
                <a:cubicBezTo>
                  <a:pt x="9674" y="12329"/>
                  <a:pt x="9403" y="12215"/>
                  <a:pt x="9403" y="11647"/>
                </a:cubicBezTo>
                <a:cubicBezTo>
                  <a:pt x="9403" y="11274"/>
                  <a:pt x="9228" y="10966"/>
                  <a:pt x="9008" y="10966"/>
                </a:cubicBezTo>
                <a:close/>
                <a:moveTo>
                  <a:pt x="941" y="16009"/>
                </a:moveTo>
                <a:cubicBezTo>
                  <a:pt x="751" y="15992"/>
                  <a:pt x="541" y="16023"/>
                  <a:pt x="300" y="16100"/>
                </a:cubicBezTo>
                <a:cubicBezTo>
                  <a:pt x="93" y="16166"/>
                  <a:pt x="-9" y="16312"/>
                  <a:pt x="3" y="16466"/>
                </a:cubicBezTo>
                <a:cubicBezTo>
                  <a:pt x="15" y="16619"/>
                  <a:pt x="140" y="16778"/>
                  <a:pt x="359" y="16873"/>
                </a:cubicBezTo>
                <a:cubicBezTo>
                  <a:pt x="721" y="17031"/>
                  <a:pt x="1311" y="16960"/>
                  <a:pt x="1514" y="16732"/>
                </a:cubicBezTo>
                <a:cubicBezTo>
                  <a:pt x="1715" y="16505"/>
                  <a:pt x="1704" y="16434"/>
                  <a:pt x="1425" y="16200"/>
                </a:cubicBezTo>
                <a:cubicBezTo>
                  <a:pt x="1294" y="16090"/>
                  <a:pt x="1131" y="16026"/>
                  <a:pt x="941" y="16009"/>
                </a:cubicBezTo>
                <a:close/>
                <a:moveTo>
                  <a:pt x="1366" y="16998"/>
                </a:moveTo>
                <a:cubicBezTo>
                  <a:pt x="1268" y="16998"/>
                  <a:pt x="1188" y="17065"/>
                  <a:pt x="1188" y="17147"/>
                </a:cubicBezTo>
                <a:cubicBezTo>
                  <a:pt x="1188" y="17230"/>
                  <a:pt x="1268" y="17297"/>
                  <a:pt x="1366" y="17297"/>
                </a:cubicBezTo>
                <a:cubicBezTo>
                  <a:pt x="1464" y="17297"/>
                  <a:pt x="1544" y="17230"/>
                  <a:pt x="1544" y="17147"/>
                </a:cubicBezTo>
                <a:cubicBezTo>
                  <a:pt x="1544" y="17065"/>
                  <a:pt x="1464" y="16998"/>
                  <a:pt x="1366" y="16998"/>
                </a:cubicBezTo>
                <a:close/>
                <a:moveTo>
                  <a:pt x="912" y="17504"/>
                </a:moveTo>
                <a:cubicBezTo>
                  <a:pt x="675" y="17487"/>
                  <a:pt x="421" y="17518"/>
                  <a:pt x="230" y="17604"/>
                </a:cubicBezTo>
                <a:cubicBezTo>
                  <a:pt x="102" y="17662"/>
                  <a:pt x="20" y="17780"/>
                  <a:pt x="3" y="17911"/>
                </a:cubicBezTo>
                <a:cubicBezTo>
                  <a:pt x="-14" y="18043"/>
                  <a:pt x="32" y="18185"/>
                  <a:pt x="142" y="18277"/>
                </a:cubicBezTo>
                <a:cubicBezTo>
                  <a:pt x="220" y="18343"/>
                  <a:pt x="513" y="18402"/>
                  <a:pt x="793" y="18402"/>
                </a:cubicBezTo>
                <a:cubicBezTo>
                  <a:pt x="1207" y="18402"/>
                  <a:pt x="1344" y="18349"/>
                  <a:pt x="1504" y="18144"/>
                </a:cubicBezTo>
                <a:cubicBezTo>
                  <a:pt x="1689" y="17908"/>
                  <a:pt x="1684" y="17880"/>
                  <a:pt x="1484" y="17695"/>
                </a:cubicBezTo>
                <a:cubicBezTo>
                  <a:pt x="1367" y="17587"/>
                  <a:pt x="1149" y="17522"/>
                  <a:pt x="912" y="17504"/>
                </a:cubicBezTo>
                <a:close/>
                <a:moveTo>
                  <a:pt x="16146" y="20246"/>
                </a:moveTo>
                <a:lnTo>
                  <a:pt x="16107" y="20927"/>
                </a:lnTo>
                <a:lnTo>
                  <a:pt x="16077" y="21600"/>
                </a:lnTo>
                <a:lnTo>
                  <a:pt x="16600" y="21600"/>
                </a:lnTo>
                <a:cubicBezTo>
                  <a:pt x="17179" y="21600"/>
                  <a:pt x="17362" y="21482"/>
                  <a:pt x="17469" y="21035"/>
                </a:cubicBezTo>
                <a:cubicBezTo>
                  <a:pt x="17568" y="20618"/>
                  <a:pt x="17229" y="20319"/>
                  <a:pt x="16620" y="20279"/>
                </a:cubicBezTo>
                <a:lnTo>
                  <a:pt x="16146" y="20246"/>
                </a:lnTo>
                <a:close/>
                <a:moveTo>
                  <a:pt x="8633" y="20262"/>
                </a:moveTo>
                <a:cubicBezTo>
                  <a:pt x="8567" y="20294"/>
                  <a:pt x="8505" y="20528"/>
                  <a:pt x="8484" y="20927"/>
                </a:cubicBezTo>
                <a:lnTo>
                  <a:pt x="8445" y="21600"/>
                </a:lnTo>
                <a:lnTo>
                  <a:pt x="8988" y="21600"/>
                </a:lnTo>
                <a:cubicBezTo>
                  <a:pt x="9390" y="21600"/>
                  <a:pt x="9531" y="21562"/>
                  <a:pt x="9531" y="21450"/>
                </a:cubicBezTo>
                <a:cubicBezTo>
                  <a:pt x="9531" y="21351"/>
                  <a:pt x="9408" y="21301"/>
                  <a:pt x="9176" y="21301"/>
                </a:cubicBezTo>
                <a:cubicBezTo>
                  <a:pt x="8836" y="21301"/>
                  <a:pt x="8825" y="21277"/>
                  <a:pt x="8791" y="20769"/>
                </a:cubicBezTo>
                <a:cubicBezTo>
                  <a:pt x="8765" y="20393"/>
                  <a:pt x="8698" y="20231"/>
                  <a:pt x="8633" y="20262"/>
                </a:cubicBezTo>
                <a:close/>
              </a:path>
            </a:pathLst>
          </a:custGeom>
          <a:ln w="12700">
            <a:miter lim="400000"/>
          </a:ln>
        </p:spPr>
      </p:pic>
      <p:grpSp>
        <p:nvGrpSpPr>
          <p:cNvPr id="335" name="Group"/>
          <p:cNvGrpSpPr/>
          <p:nvPr/>
        </p:nvGrpSpPr>
        <p:grpSpPr>
          <a:xfrm>
            <a:off x="3276197" y="984990"/>
            <a:ext cx="2333899" cy="7662618"/>
            <a:chOff x="-38" y="0"/>
            <a:chExt cx="2333898" cy="7662616"/>
          </a:xfrm>
        </p:grpSpPr>
        <p:pic>
          <p:nvPicPr>
            <p:cNvPr id="332" name="pasted-movie.png" descr="pasted-movie.png"/>
            <p:cNvPicPr>
              <a:picLocks noChangeAspect="1"/>
            </p:cNvPicPr>
            <p:nvPr/>
          </p:nvPicPr>
          <p:blipFill>
            <a:blip r:embed="rId5"/>
            <a:srcRect l="6170" t="315" r="394" b="443"/>
            <a:stretch>
              <a:fillRect/>
            </a:stretch>
          </p:blipFill>
          <p:spPr>
            <a:xfrm>
              <a:off x="-39" y="0"/>
              <a:ext cx="1934805" cy="7662617"/>
            </a:xfrm>
            <a:custGeom>
              <a:avLst/>
              <a:gdLst/>
              <a:ahLst/>
              <a:cxnLst>
                <a:cxn ang="0">
                  <a:pos x="wd2" y="hd2"/>
                </a:cxn>
                <a:cxn ang="5400000">
                  <a:pos x="wd2" y="hd2"/>
                </a:cxn>
                <a:cxn ang="10800000">
                  <a:pos x="wd2" y="hd2"/>
                </a:cxn>
                <a:cxn ang="16200000">
                  <a:pos x="wd2" y="hd2"/>
                </a:cxn>
              </a:cxnLst>
              <a:rect l="0" t="0" r="r" b="b"/>
              <a:pathLst>
                <a:path w="21533" h="21548" extrusionOk="0">
                  <a:moveTo>
                    <a:pt x="10190" y="0"/>
                  </a:moveTo>
                  <a:lnTo>
                    <a:pt x="10102" y="5348"/>
                  </a:lnTo>
                  <a:cubicBezTo>
                    <a:pt x="10052" y="8290"/>
                    <a:pt x="9940" y="10724"/>
                    <a:pt x="9855" y="10758"/>
                  </a:cubicBezTo>
                  <a:cubicBezTo>
                    <a:pt x="9712" y="10814"/>
                    <a:pt x="9384" y="12284"/>
                    <a:pt x="9121" y="14033"/>
                  </a:cubicBezTo>
                  <a:cubicBezTo>
                    <a:pt x="9061" y="14436"/>
                    <a:pt x="8974" y="14837"/>
                    <a:pt x="8931" y="14925"/>
                  </a:cubicBezTo>
                  <a:cubicBezTo>
                    <a:pt x="8889" y="15013"/>
                    <a:pt x="8810" y="15362"/>
                    <a:pt x="8755" y="15702"/>
                  </a:cubicBezTo>
                  <a:cubicBezTo>
                    <a:pt x="8616" y="16550"/>
                    <a:pt x="8272" y="17548"/>
                    <a:pt x="8110" y="17576"/>
                  </a:cubicBezTo>
                  <a:cubicBezTo>
                    <a:pt x="8036" y="17588"/>
                    <a:pt x="7951" y="17702"/>
                    <a:pt x="7916" y="17828"/>
                  </a:cubicBezTo>
                  <a:cubicBezTo>
                    <a:pt x="7880" y="17954"/>
                    <a:pt x="7791" y="18067"/>
                    <a:pt x="7717" y="18081"/>
                  </a:cubicBezTo>
                  <a:cubicBezTo>
                    <a:pt x="7643" y="18095"/>
                    <a:pt x="7529" y="18265"/>
                    <a:pt x="7465" y="18458"/>
                  </a:cubicBezTo>
                  <a:cubicBezTo>
                    <a:pt x="7365" y="18760"/>
                    <a:pt x="7300" y="18810"/>
                    <a:pt x="7015" y="18810"/>
                  </a:cubicBezTo>
                  <a:cubicBezTo>
                    <a:pt x="6730" y="18810"/>
                    <a:pt x="6679" y="18847"/>
                    <a:pt x="6679" y="19061"/>
                  </a:cubicBezTo>
                  <a:cubicBezTo>
                    <a:pt x="6679" y="19254"/>
                    <a:pt x="6617" y="19313"/>
                    <a:pt x="6409" y="19313"/>
                  </a:cubicBezTo>
                  <a:cubicBezTo>
                    <a:pt x="6230" y="19313"/>
                    <a:pt x="6140" y="19358"/>
                    <a:pt x="6140" y="19448"/>
                  </a:cubicBezTo>
                  <a:lnTo>
                    <a:pt x="6140" y="19585"/>
                  </a:lnTo>
                  <a:lnTo>
                    <a:pt x="8167" y="19599"/>
                  </a:lnTo>
                  <a:cubicBezTo>
                    <a:pt x="9281" y="19607"/>
                    <a:pt x="10244" y="19618"/>
                    <a:pt x="10310" y="19624"/>
                  </a:cubicBezTo>
                  <a:cubicBezTo>
                    <a:pt x="10375" y="19629"/>
                    <a:pt x="10472" y="17097"/>
                    <a:pt x="10526" y="13999"/>
                  </a:cubicBezTo>
                  <a:cubicBezTo>
                    <a:pt x="10580" y="10900"/>
                    <a:pt x="10662" y="8293"/>
                    <a:pt x="10707" y="8205"/>
                  </a:cubicBezTo>
                  <a:cubicBezTo>
                    <a:pt x="10892" y="7841"/>
                    <a:pt x="11356" y="5638"/>
                    <a:pt x="11462" y="4617"/>
                  </a:cubicBezTo>
                  <a:cubicBezTo>
                    <a:pt x="11525" y="4014"/>
                    <a:pt x="11639" y="3427"/>
                    <a:pt x="11719" y="3314"/>
                  </a:cubicBezTo>
                  <a:cubicBezTo>
                    <a:pt x="11798" y="3200"/>
                    <a:pt x="11876" y="2925"/>
                    <a:pt x="11891" y="2700"/>
                  </a:cubicBezTo>
                  <a:cubicBezTo>
                    <a:pt x="11905" y="2475"/>
                    <a:pt x="11984" y="2269"/>
                    <a:pt x="12067" y="2242"/>
                  </a:cubicBezTo>
                  <a:cubicBezTo>
                    <a:pt x="12227" y="2191"/>
                    <a:pt x="12544" y="1731"/>
                    <a:pt x="12721" y="1291"/>
                  </a:cubicBezTo>
                  <a:cubicBezTo>
                    <a:pt x="12796" y="1107"/>
                    <a:pt x="12903" y="1029"/>
                    <a:pt x="13083" y="1029"/>
                  </a:cubicBezTo>
                  <a:cubicBezTo>
                    <a:pt x="13236" y="1029"/>
                    <a:pt x="13344" y="983"/>
                    <a:pt x="13344" y="917"/>
                  </a:cubicBezTo>
                  <a:cubicBezTo>
                    <a:pt x="13344" y="830"/>
                    <a:pt x="13450" y="803"/>
                    <a:pt x="13839" y="791"/>
                  </a:cubicBezTo>
                  <a:cubicBezTo>
                    <a:pt x="14247" y="779"/>
                    <a:pt x="14330" y="755"/>
                    <a:pt x="14325" y="652"/>
                  </a:cubicBezTo>
                  <a:cubicBezTo>
                    <a:pt x="14321" y="583"/>
                    <a:pt x="14383" y="526"/>
                    <a:pt x="14461" y="526"/>
                  </a:cubicBezTo>
                  <a:cubicBezTo>
                    <a:pt x="14540" y="526"/>
                    <a:pt x="14603" y="475"/>
                    <a:pt x="14603" y="412"/>
                  </a:cubicBezTo>
                  <a:cubicBezTo>
                    <a:pt x="14603" y="327"/>
                    <a:pt x="14698" y="297"/>
                    <a:pt x="14974" y="297"/>
                  </a:cubicBezTo>
                  <a:cubicBezTo>
                    <a:pt x="15285" y="297"/>
                    <a:pt x="15335" y="273"/>
                    <a:pt x="15287" y="148"/>
                  </a:cubicBezTo>
                  <a:lnTo>
                    <a:pt x="15234" y="0"/>
                  </a:lnTo>
                  <a:lnTo>
                    <a:pt x="12712" y="0"/>
                  </a:lnTo>
                  <a:lnTo>
                    <a:pt x="10190" y="0"/>
                  </a:lnTo>
                  <a:close/>
                  <a:moveTo>
                    <a:pt x="1639" y="251"/>
                  </a:moveTo>
                  <a:cubicBezTo>
                    <a:pt x="1183" y="251"/>
                    <a:pt x="1100" y="270"/>
                    <a:pt x="1100" y="366"/>
                  </a:cubicBezTo>
                  <a:cubicBezTo>
                    <a:pt x="1100" y="463"/>
                    <a:pt x="1183" y="480"/>
                    <a:pt x="1639" y="480"/>
                  </a:cubicBezTo>
                  <a:cubicBezTo>
                    <a:pt x="2095" y="480"/>
                    <a:pt x="2178" y="463"/>
                    <a:pt x="2178" y="366"/>
                  </a:cubicBezTo>
                  <a:cubicBezTo>
                    <a:pt x="2178" y="270"/>
                    <a:pt x="2095" y="251"/>
                    <a:pt x="1639" y="251"/>
                  </a:cubicBezTo>
                  <a:close/>
                  <a:moveTo>
                    <a:pt x="3238" y="262"/>
                  </a:moveTo>
                  <a:cubicBezTo>
                    <a:pt x="3178" y="267"/>
                    <a:pt x="3103" y="284"/>
                    <a:pt x="3000" y="317"/>
                  </a:cubicBezTo>
                  <a:cubicBezTo>
                    <a:pt x="2594" y="445"/>
                    <a:pt x="2642" y="464"/>
                    <a:pt x="3375" y="471"/>
                  </a:cubicBezTo>
                  <a:cubicBezTo>
                    <a:pt x="3736" y="474"/>
                    <a:pt x="4075" y="489"/>
                    <a:pt x="4130" y="503"/>
                  </a:cubicBezTo>
                  <a:cubicBezTo>
                    <a:pt x="4185" y="517"/>
                    <a:pt x="4342" y="518"/>
                    <a:pt x="4479" y="504"/>
                  </a:cubicBezTo>
                  <a:cubicBezTo>
                    <a:pt x="4616" y="491"/>
                    <a:pt x="5133" y="480"/>
                    <a:pt x="5628" y="480"/>
                  </a:cubicBezTo>
                  <a:cubicBezTo>
                    <a:pt x="6387" y="480"/>
                    <a:pt x="6519" y="467"/>
                    <a:pt x="6467" y="400"/>
                  </a:cubicBezTo>
                  <a:cubicBezTo>
                    <a:pt x="6420" y="338"/>
                    <a:pt x="6213" y="319"/>
                    <a:pt x="5597" y="316"/>
                  </a:cubicBezTo>
                  <a:cubicBezTo>
                    <a:pt x="5153" y="313"/>
                    <a:pt x="4605" y="296"/>
                    <a:pt x="4378" y="278"/>
                  </a:cubicBezTo>
                  <a:cubicBezTo>
                    <a:pt x="4138" y="258"/>
                    <a:pt x="3861" y="266"/>
                    <a:pt x="3719" y="296"/>
                  </a:cubicBezTo>
                  <a:cubicBezTo>
                    <a:pt x="3537" y="334"/>
                    <a:pt x="3452" y="332"/>
                    <a:pt x="3379" y="288"/>
                  </a:cubicBezTo>
                  <a:cubicBezTo>
                    <a:pt x="3344" y="266"/>
                    <a:pt x="3298" y="258"/>
                    <a:pt x="3238" y="262"/>
                  </a:cubicBezTo>
                  <a:close/>
                  <a:moveTo>
                    <a:pt x="1939" y="530"/>
                  </a:moveTo>
                  <a:cubicBezTo>
                    <a:pt x="1873" y="529"/>
                    <a:pt x="1790" y="531"/>
                    <a:pt x="1683" y="535"/>
                  </a:cubicBezTo>
                  <a:cubicBezTo>
                    <a:pt x="1329" y="545"/>
                    <a:pt x="1172" y="578"/>
                    <a:pt x="1131" y="652"/>
                  </a:cubicBezTo>
                  <a:cubicBezTo>
                    <a:pt x="1082" y="739"/>
                    <a:pt x="1156" y="754"/>
                    <a:pt x="1626" y="754"/>
                  </a:cubicBezTo>
                  <a:cubicBezTo>
                    <a:pt x="2099" y="754"/>
                    <a:pt x="2178" y="738"/>
                    <a:pt x="2178" y="637"/>
                  </a:cubicBezTo>
                  <a:cubicBezTo>
                    <a:pt x="2178" y="562"/>
                    <a:pt x="2139" y="534"/>
                    <a:pt x="1939" y="530"/>
                  </a:cubicBezTo>
                  <a:close/>
                  <a:moveTo>
                    <a:pt x="3167" y="546"/>
                  </a:moveTo>
                  <a:cubicBezTo>
                    <a:pt x="2928" y="549"/>
                    <a:pt x="2898" y="577"/>
                    <a:pt x="2898" y="665"/>
                  </a:cubicBezTo>
                  <a:cubicBezTo>
                    <a:pt x="2898" y="790"/>
                    <a:pt x="2924" y="794"/>
                    <a:pt x="3799" y="786"/>
                  </a:cubicBezTo>
                  <a:cubicBezTo>
                    <a:pt x="4603" y="778"/>
                    <a:pt x="4700" y="766"/>
                    <a:pt x="4700" y="674"/>
                  </a:cubicBezTo>
                  <a:cubicBezTo>
                    <a:pt x="4700" y="608"/>
                    <a:pt x="4587" y="569"/>
                    <a:pt x="4386" y="566"/>
                  </a:cubicBezTo>
                  <a:cubicBezTo>
                    <a:pt x="4213" y="563"/>
                    <a:pt x="3807" y="556"/>
                    <a:pt x="3485" y="549"/>
                  </a:cubicBezTo>
                  <a:cubicBezTo>
                    <a:pt x="3352" y="546"/>
                    <a:pt x="3247" y="545"/>
                    <a:pt x="3167" y="546"/>
                  </a:cubicBezTo>
                  <a:close/>
                  <a:moveTo>
                    <a:pt x="1639" y="846"/>
                  </a:moveTo>
                  <a:cubicBezTo>
                    <a:pt x="1183" y="846"/>
                    <a:pt x="1100" y="863"/>
                    <a:pt x="1100" y="960"/>
                  </a:cubicBezTo>
                  <a:cubicBezTo>
                    <a:pt x="1100" y="1056"/>
                    <a:pt x="1183" y="1075"/>
                    <a:pt x="1639" y="1075"/>
                  </a:cubicBezTo>
                  <a:cubicBezTo>
                    <a:pt x="2095" y="1075"/>
                    <a:pt x="2178" y="1056"/>
                    <a:pt x="2178" y="960"/>
                  </a:cubicBezTo>
                  <a:cubicBezTo>
                    <a:pt x="2178" y="863"/>
                    <a:pt x="2095" y="846"/>
                    <a:pt x="1639" y="846"/>
                  </a:cubicBezTo>
                  <a:close/>
                  <a:moveTo>
                    <a:pt x="3344" y="859"/>
                  </a:moveTo>
                  <a:cubicBezTo>
                    <a:pt x="2910" y="853"/>
                    <a:pt x="2898" y="875"/>
                    <a:pt x="2898" y="958"/>
                  </a:cubicBezTo>
                  <a:cubicBezTo>
                    <a:pt x="2898" y="1064"/>
                    <a:pt x="2955" y="1071"/>
                    <a:pt x="3878" y="1068"/>
                  </a:cubicBezTo>
                  <a:cubicBezTo>
                    <a:pt x="4585" y="1066"/>
                    <a:pt x="4884" y="1045"/>
                    <a:pt x="4961" y="994"/>
                  </a:cubicBezTo>
                  <a:cubicBezTo>
                    <a:pt x="5097" y="904"/>
                    <a:pt x="5144" y="910"/>
                    <a:pt x="3936" y="875"/>
                  </a:cubicBezTo>
                  <a:cubicBezTo>
                    <a:pt x="3683" y="868"/>
                    <a:pt x="3489" y="862"/>
                    <a:pt x="3344" y="859"/>
                  </a:cubicBezTo>
                  <a:close/>
                  <a:moveTo>
                    <a:pt x="1639" y="1119"/>
                  </a:moveTo>
                  <a:cubicBezTo>
                    <a:pt x="1183" y="1119"/>
                    <a:pt x="1100" y="1138"/>
                    <a:pt x="1100" y="1234"/>
                  </a:cubicBezTo>
                  <a:cubicBezTo>
                    <a:pt x="1100" y="1331"/>
                    <a:pt x="1183" y="1348"/>
                    <a:pt x="1639" y="1348"/>
                  </a:cubicBezTo>
                  <a:cubicBezTo>
                    <a:pt x="2095" y="1348"/>
                    <a:pt x="2178" y="1331"/>
                    <a:pt x="2178" y="1234"/>
                  </a:cubicBezTo>
                  <a:cubicBezTo>
                    <a:pt x="2178" y="1138"/>
                    <a:pt x="2095" y="1119"/>
                    <a:pt x="1639" y="1119"/>
                  </a:cubicBezTo>
                  <a:close/>
                  <a:moveTo>
                    <a:pt x="5941" y="1142"/>
                  </a:moveTo>
                  <a:cubicBezTo>
                    <a:pt x="3195" y="1134"/>
                    <a:pt x="2921" y="1141"/>
                    <a:pt x="2845" y="1214"/>
                  </a:cubicBezTo>
                  <a:cubicBezTo>
                    <a:pt x="2799" y="1259"/>
                    <a:pt x="2829" y="1313"/>
                    <a:pt x="2911" y="1334"/>
                  </a:cubicBezTo>
                  <a:cubicBezTo>
                    <a:pt x="2994" y="1355"/>
                    <a:pt x="4462" y="1370"/>
                    <a:pt x="6175" y="1368"/>
                  </a:cubicBezTo>
                  <a:cubicBezTo>
                    <a:pt x="8862" y="1365"/>
                    <a:pt x="9299" y="1355"/>
                    <a:pt x="9347" y="1292"/>
                  </a:cubicBezTo>
                  <a:cubicBezTo>
                    <a:pt x="9377" y="1253"/>
                    <a:pt x="9301" y="1204"/>
                    <a:pt x="9179" y="1185"/>
                  </a:cubicBezTo>
                  <a:cubicBezTo>
                    <a:pt x="9056" y="1166"/>
                    <a:pt x="7599" y="1146"/>
                    <a:pt x="5941" y="1142"/>
                  </a:cubicBezTo>
                  <a:close/>
                  <a:moveTo>
                    <a:pt x="20681" y="5883"/>
                  </a:moveTo>
                  <a:cubicBezTo>
                    <a:pt x="20166" y="5874"/>
                    <a:pt x="19824" y="5888"/>
                    <a:pt x="19824" y="5917"/>
                  </a:cubicBezTo>
                  <a:cubicBezTo>
                    <a:pt x="19824" y="5944"/>
                    <a:pt x="19925" y="5967"/>
                    <a:pt x="20049" y="5969"/>
                  </a:cubicBezTo>
                  <a:cubicBezTo>
                    <a:pt x="20228" y="5972"/>
                    <a:pt x="20229" y="5977"/>
                    <a:pt x="20049" y="5995"/>
                  </a:cubicBezTo>
                  <a:cubicBezTo>
                    <a:pt x="19925" y="6008"/>
                    <a:pt x="19867" y="6039"/>
                    <a:pt x="19925" y="6062"/>
                  </a:cubicBezTo>
                  <a:cubicBezTo>
                    <a:pt x="19983" y="6086"/>
                    <a:pt x="20369" y="6099"/>
                    <a:pt x="20782" y="6091"/>
                  </a:cubicBezTo>
                  <a:cubicBezTo>
                    <a:pt x="21394" y="6081"/>
                    <a:pt x="21533" y="6062"/>
                    <a:pt x="21533" y="5988"/>
                  </a:cubicBezTo>
                  <a:cubicBezTo>
                    <a:pt x="21533" y="5912"/>
                    <a:pt x="21396" y="5894"/>
                    <a:pt x="20681" y="5883"/>
                  </a:cubicBezTo>
                  <a:close/>
                  <a:moveTo>
                    <a:pt x="20681" y="13249"/>
                  </a:moveTo>
                  <a:cubicBezTo>
                    <a:pt x="20210" y="13244"/>
                    <a:pt x="19824" y="13259"/>
                    <a:pt x="19824" y="13282"/>
                  </a:cubicBezTo>
                  <a:cubicBezTo>
                    <a:pt x="19824" y="13306"/>
                    <a:pt x="19925" y="13326"/>
                    <a:pt x="20049" y="13328"/>
                  </a:cubicBezTo>
                  <a:cubicBezTo>
                    <a:pt x="20229" y="13331"/>
                    <a:pt x="20229" y="13336"/>
                    <a:pt x="20049" y="13355"/>
                  </a:cubicBezTo>
                  <a:cubicBezTo>
                    <a:pt x="19925" y="13367"/>
                    <a:pt x="19824" y="13398"/>
                    <a:pt x="19824" y="13423"/>
                  </a:cubicBezTo>
                  <a:cubicBezTo>
                    <a:pt x="19824" y="13447"/>
                    <a:pt x="20210" y="13461"/>
                    <a:pt x="20681" y="13453"/>
                  </a:cubicBezTo>
                  <a:cubicBezTo>
                    <a:pt x="21396" y="13441"/>
                    <a:pt x="21533" y="13424"/>
                    <a:pt x="21533" y="13348"/>
                  </a:cubicBezTo>
                  <a:cubicBezTo>
                    <a:pt x="21533" y="13271"/>
                    <a:pt x="21403" y="13256"/>
                    <a:pt x="20681" y="13249"/>
                  </a:cubicBezTo>
                  <a:close/>
                  <a:moveTo>
                    <a:pt x="20782" y="16176"/>
                  </a:moveTo>
                  <a:cubicBezTo>
                    <a:pt x="20166" y="16171"/>
                    <a:pt x="20018" y="16186"/>
                    <a:pt x="19938" y="16263"/>
                  </a:cubicBezTo>
                  <a:cubicBezTo>
                    <a:pt x="19885" y="16315"/>
                    <a:pt x="19878" y="16372"/>
                    <a:pt x="19921" y="16389"/>
                  </a:cubicBezTo>
                  <a:cubicBezTo>
                    <a:pt x="20083" y="16456"/>
                    <a:pt x="20903" y="16422"/>
                    <a:pt x="20923" y="16348"/>
                  </a:cubicBezTo>
                  <a:cubicBezTo>
                    <a:pt x="20940" y="16288"/>
                    <a:pt x="20961" y="16289"/>
                    <a:pt x="21029" y="16356"/>
                  </a:cubicBezTo>
                  <a:cubicBezTo>
                    <a:pt x="21149" y="16473"/>
                    <a:pt x="21533" y="16424"/>
                    <a:pt x="21533" y="16292"/>
                  </a:cubicBezTo>
                  <a:cubicBezTo>
                    <a:pt x="21533" y="16194"/>
                    <a:pt x="21448" y="16182"/>
                    <a:pt x="20782" y="16176"/>
                  </a:cubicBezTo>
                  <a:close/>
                  <a:moveTo>
                    <a:pt x="10301" y="20273"/>
                  </a:moveTo>
                  <a:cubicBezTo>
                    <a:pt x="1455" y="20273"/>
                    <a:pt x="407" y="20281"/>
                    <a:pt x="310" y="20346"/>
                  </a:cubicBezTo>
                  <a:cubicBezTo>
                    <a:pt x="137" y="20460"/>
                    <a:pt x="178" y="20502"/>
                    <a:pt x="469" y="20502"/>
                  </a:cubicBezTo>
                  <a:cubicBezTo>
                    <a:pt x="617" y="20502"/>
                    <a:pt x="738" y="20483"/>
                    <a:pt x="738" y="20460"/>
                  </a:cubicBezTo>
                  <a:cubicBezTo>
                    <a:pt x="738" y="20436"/>
                    <a:pt x="1386" y="20411"/>
                    <a:pt x="2178" y="20403"/>
                  </a:cubicBezTo>
                  <a:cubicBezTo>
                    <a:pt x="3517" y="20389"/>
                    <a:pt x="3622" y="20394"/>
                    <a:pt x="3627" y="20479"/>
                  </a:cubicBezTo>
                  <a:cubicBezTo>
                    <a:pt x="3632" y="20562"/>
                    <a:pt x="3649" y="20563"/>
                    <a:pt x="3856" y="20494"/>
                  </a:cubicBezTo>
                  <a:cubicBezTo>
                    <a:pt x="4026" y="20438"/>
                    <a:pt x="4444" y="20414"/>
                    <a:pt x="5469" y="20403"/>
                  </a:cubicBezTo>
                  <a:cubicBezTo>
                    <a:pt x="6732" y="20389"/>
                    <a:pt x="6853" y="20395"/>
                    <a:pt x="6913" y="20479"/>
                  </a:cubicBezTo>
                  <a:lnTo>
                    <a:pt x="6979" y="20570"/>
                  </a:lnTo>
                  <a:lnTo>
                    <a:pt x="7143" y="20479"/>
                  </a:lnTo>
                  <a:cubicBezTo>
                    <a:pt x="7288" y="20399"/>
                    <a:pt x="7486" y="20387"/>
                    <a:pt x="8706" y="20387"/>
                  </a:cubicBezTo>
                  <a:cubicBezTo>
                    <a:pt x="9703" y="20387"/>
                    <a:pt x="10102" y="20403"/>
                    <a:pt x="10102" y="20444"/>
                  </a:cubicBezTo>
                  <a:cubicBezTo>
                    <a:pt x="10102" y="20475"/>
                    <a:pt x="10184" y="20502"/>
                    <a:pt x="10283" y="20502"/>
                  </a:cubicBezTo>
                  <a:cubicBezTo>
                    <a:pt x="10382" y="20502"/>
                    <a:pt x="10460" y="20475"/>
                    <a:pt x="10460" y="20444"/>
                  </a:cubicBezTo>
                  <a:cubicBezTo>
                    <a:pt x="10460" y="20403"/>
                    <a:pt x="10867" y="20387"/>
                    <a:pt x="11900" y="20387"/>
                  </a:cubicBezTo>
                  <a:cubicBezTo>
                    <a:pt x="12932" y="20387"/>
                    <a:pt x="13344" y="20403"/>
                    <a:pt x="13344" y="20444"/>
                  </a:cubicBezTo>
                  <a:cubicBezTo>
                    <a:pt x="13344" y="20475"/>
                    <a:pt x="13422" y="20502"/>
                    <a:pt x="13521" y="20502"/>
                  </a:cubicBezTo>
                  <a:cubicBezTo>
                    <a:pt x="13620" y="20502"/>
                    <a:pt x="13702" y="20475"/>
                    <a:pt x="13702" y="20444"/>
                  </a:cubicBezTo>
                  <a:cubicBezTo>
                    <a:pt x="13702" y="20403"/>
                    <a:pt x="14101" y="20387"/>
                    <a:pt x="15098" y="20387"/>
                  </a:cubicBezTo>
                  <a:cubicBezTo>
                    <a:pt x="16318" y="20387"/>
                    <a:pt x="16511" y="20399"/>
                    <a:pt x="16657" y="20479"/>
                  </a:cubicBezTo>
                  <a:lnTo>
                    <a:pt x="16825" y="20570"/>
                  </a:lnTo>
                  <a:lnTo>
                    <a:pt x="16891" y="20479"/>
                  </a:lnTo>
                  <a:cubicBezTo>
                    <a:pt x="16950" y="20395"/>
                    <a:pt x="17072" y="20389"/>
                    <a:pt x="18388" y="20403"/>
                  </a:cubicBezTo>
                  <a:cubicBezTo>
                    <a:pt x="19177" y="20411"/>
                    <a:pt x="19824" y="20436"/>
                    <a:pt x="19824" y="20460"/>
                  </a:cubicBezTo>
                  <a:cubicBezTo>
                    <a:pt x="19824" y="20483"/>
                    <a:pt x="19906" y="20502"/>
                    <a:pt x="20005" y="20502"/>
                  </a:cubicBezTo>
                  <a:cubicBezTo>
                    <a:pt x="20104" y="20502"/>
                    <a:pt x="20181" y="20450"/>
                    <a:pt x="20181" y="20387"/>
                  </a:cubicBezTo>
                  <a:lnTo>
                    <a:pt x="20181" y="20273"/>
                  </a:lnTo>
                  <a:lnTo>
                    <a:pt x="10301" y="20273"/>
                  </a:lnTo>
                  <a:close/>
                  <a:moveTo>
                    <a:pt x="10230" y="20608"/>
                  </a:moveTo>
                  <a:cubicBezTo>
                    <a:pt x="9933" y="20613"/>
                    <a:pt x="9740" y="20677"/>
                    <a:pt x="9740" y="20781"/>
                  </a:cubicBezTo>
                  <a:cubicBezTo>
                    <a:pt x="9740" y="20887"/>
                    <a:pt x="9822" y="20914"/>
                    <a:pt x="10146" y="20916"/>
                  </a:cubicBezTo>
                  <a:lnTo>
                    <a:pt x="10552" y="20918"/>
                  </a:lnTo>
                  <a:lnTo>
                    <a:pt x="10146" y="20961"/>
                  </a:lnTo>
                  <a:cubicBezTo>
                    <a:pt x="9739" y="21002"/>
                    <a:pt x="9637" y="21055"/>
                    <a:pt x="9859" y="21111"/>
                  </a:cubicBezTo>
                  <a:cubicBezTo>
                    <a:pt x="10015" y="21151"/>
                    <a:pt x="10323" y="21149"/>
                    <a:pt x="10566" y="21107"/>
                  </a:cubicBezTo>
                  <a:cubicBezTo>
                    <a:pt x="10888" y="21051"/>
                    <a:pt x="10881" y="20654"/>
                    <a:pt x="10557" y="20622"/>
                  </a:cubicBezTo>
                  <a:cubicBezTo>
                    <a:pt x="10438" y="20611"/>
                    <a:pt x="10329" y="20606"/>
                    <a:pt x="10230" y="20608"/>
                  </a:cubicBezTo>
                  <a:close/>
                  <a:moveTo>
                    <a:pt x="20195" y="20608"/>
                  </a:moveTo>
                  <a:cubicBezTo>
                    <a:pt x="20105" y="20607"/>
                    <a:pt x="19998" y="20615"/>
                    <a:pt x="19868" y="20633"/>
                  </a:cubicBezTo>
                  <a:cubicBezTo>
                    <a:pt x="19434" y="20691"/>
                    <a:pt x="19520" y="20911"/>
                    <a:pt x="19978" y="20916"/>
                  </a:cubicBezTo>
                  <a:cubicBezTo>
                    <a:pt x="20169" y="20918"/>
                    <a:pt x="20122" y="20934"/>
                    <a:pt x="19846" y="20962"/>
                  </a:cubicBezTo>
                  <a:cubicBezTo>
                    <a:pt x="19488" y="20998"/>
                    <a:pt x="19459" y="21017"/>
                    <a:pt x="19651" y="21076"/>
                  </a:cubicBezTo>
                  <a:cubicBezTo>
                    <a:pt x="20090" y="21210"/>
                    <a:pt x="20448" y="21134"/>
                    <a:pt x="20508" y="20895"/>
                  </a:cubicBezTo>
                  <a:cubicBezTo>
                    <a:pt x="20557" y="20702"/>
                    <a:pt x="20464" y="20612"/>
                    <a:pt x="20195" y="20608"/>
                  </a:cubicBezTo>
                  <a:close/>
                  <a:moveTo>
                    <a:pt x="645" y="20617"/>
                  </a:moveTo>
                  <a:cubicBezTo>
                    <a:pt x="564" y="20616"/>
                    <a:pt x="463" y="20619"/>
                    <a:pt x="367" y="20626"/>
                  </a:cubicBezTo>
                  <a:cubicBezTo>
                    <a:pt x="133" y="20641"/>
                    <a:pt x="8" y="20713"/>
                    <a:pt x="0" y="20781"/>
                  </a:cubicBezTo>
                  <a:cubicBezTo>
                    <a:pt x="-8" y="20849"/>
                    <a:pt x="100" y="20914"/>
                    <a:pt x="332" y="20918"/>
                  </a:cubicBezTo>
                  <a:cubicBezTo>
                    <a:pt x="632" y="20923"/>
                    <a:pt x="632" y="20925"/>
                    <a:pt x="332" y="20945"/>
                  </a:cubicBezTo>
                  <a:cubicBezTo>
                    <a:pt x="-67" y="20971"/>
                    <a:pt x="-67" y="21042"/>
                    <a:pt x="327" y="21153"/>
                  </a:cubicBezTo>
                  <a:cubicBezTo>
                    <a:pt x="623" y="21236"/>
                    <a:pt x="641" y="21236"/>
                    <a:pt x="765" y="21156"/>
                  </a:cubicBezTo>
                  <a:cubicBezTo>
                    <a:pt x="920" y="21056"/>
                    <a:pt x="959" y="20664"/>
                    <a:pt x="818" y="20628"/>
                  </a:cubicBezTo>
                  <a:cubicBezTo>
                    <a:pt x="790" y="20621"/>
                    <a:pt x="727" y="20617"/>
                    <a:pt x="645" y="20617"/>
                  </a:cubicBezTo>
                  <a:close/>
                  <a:moveTo>
                    <a:pt x="13781" y="20622"/>
                  </a:moveTo>
                  <a:cubicBezTo>
                    <a:pt x="13695" y="20618"/>
                    <a:pt x="13585" y="20620"/>
                    <a:pt x="13446" y="20627"/>
                  </a:cubicBezTo>
                  <a:cubicBezTo>
                    <a:pt x="12833" y="20657"/>
                    <a:pt x="12794" y="20851"/>
                    <a:pt x="13388" y="20912"/>
                  </a:cubicBezTo>
                  <a:cubicBezTo>
                    <a:pt x="13682" y="20941"/>
                    <a:pt x="13706" y="20954"/>
                    <a:pt x="13485" y="20956"/>
                  </a:cubicBezTo>
                  <a:cubicBezTo>
                    <a:pt x="13069" y="20960"/>
                    <a:pt x="12881" y="21052"/>
                    <a:pt x="13185" y="21101"/>
                  </a:cubicBezTo>
                  <a:cubicBezTo>
                    <a:pt x="13691" y="21184"/>
                    <a:pt x="13967" y="21123"/>
                    <a:pt x="14024" y="20917"/>
                  </a:cubicBezTo>
                  <a:cubicBezTo>
                    <a:pt x="14080" y="20715"/>
                    <a:pt x="14039" y="20637"/>
                    <a:pt x="13781" y="20622"/>
                  </a:cubicBezTo>
                  <a:close/>
                  <a:moveTo>
                    <a:pt x="3755" y="20639"/>
                  </a:moveTo>
                  <a:cubicBezTo>
                    <a:pt x="3387" y="20639"/>
                    <a:pt x="3313" y="20661"/>
                    <a:pt x="3300" y="20775"/>
                  </a:cubicBezTo>
                  <a:cubicBezTo>
                    <a:pt x="3289" y="20873"/>
                    <a:pt x="3371" y="20914"/>
                    <a:pt x="3587" y="20918"/>
                  </a:cubicBezTo>
                  <a:cubicBezTo>
                    <a:pt x="3858" y="20923"/>
                    <a:pt x="3856" y="20926"/>
                    <a:pt x="3574" y="20945"/>
                  </a:cubicBezTo>
                  <a:cubicBezTo>
                    <a:pt x="3209" y="20969"/>
                    <a:pt x="3166" y="21054"/>
                    <a:pt x="3477" y="21133"/>
                  </a:cubicBezTo>
                  <a:cubicBezTo>
                    <a:pt x="3595" y="21163"/>
                    <a:pt x="3748" y="21187"/>
                    <a:pt x="3817" y="21187"/>
                  </a:cubicBezTo>
                  <a:cubicBezTo>
                    <a:pt x="4115" y="21187"/>
                    <a:pt x="4395" y="20836"/>
                    <a:pt x="4130" y="20794"/>
                  </a:cubicBezTo>
                  <a:cubicBezTo>
                    <a:pt x="4057" y="20783"/>
                    <a:pt x="4039" y="20743"/>
                    <a:pt x="4095" y="20706"/>
                  </a:cubicBezTo>
                  <a:cubicBezTo>
                    <a:pt x="4167" y="20658"/>
                    <a:pt x="4069" y="20639"/>
                    <a:pt x="3755" y="20639"/>
                  </a:cubicBezTo>
                  <a:close/>
                  <a:moveTo>
                    <a:pt x="7032" y="20639"/>
                  </a:moveTo>
                  <a:cubicBezTo>
                    <a:pt x="6559" y="20639"/>
                    <a:pt x="6502" y="20654"/>
                    <a:pt x="6502" y="20775"/>
                  </a:cubicBezTo>
                  <a:cubicBezTo>
                    <a:pt x="6502" y="20885"/>
                    <a:pt x="6579" y="20914"/>
                    <a:pt x="6904" y="20919"/>
                  </a:cubicBezTo>
                  <a:lnTo>
                    <a:pt x="7310" y="20925"/>
                  </a:lnTo>
                  <a:lnTo>
                    <a:pt x="6904" y="20945"/>
                  </a:lnTo>
                  <a:cubicBezTo>
                    <a:pt x="6418" y="20969"/>
                    <a:pt x="6391" y="21035"/>
                    <a:pt x="6816" y="21155"/>
                  </a:cubicBezTo>
                  <a:cubicBezTo>
                    <a:pt x="7089" y="21232"/>
                    <a:pt x="7136" y="21233"/>
                    <a:pt x="7187" y="21169"/>
                  </a:cubicBezTo>
                  <a:cubicBezTo>
                    <a:pt x="7219" y="21129"/>
                    <a:pt x="7302" y="21096"/>
                    <a:pt x="7372" y="21096"/>
                  </a:cubicBezTo>
                  <a:cubicBezTo>
                    <a:pt x="7442" y="21096"/>
                    <a:pt x="7517" y="20993"/>
                    <a:pt x="7536" y="20867"/>
                  </a:cubicBezTo>
                  <a:cubicBezTo>
                    <a:pt x="7569" y="20642"/>
                    <a:pt x="7558" y="20639"/>
                    <a:pt x="7032" y="20639"/>
                  </a:cubicBezTo>
                  <a:close/>
                  <a:moveTo>
                    <a:pt x="16816" y="20639"/>
                  </a:moveTo>
                  <a:cubicBezTo>
                    <a:pt x="16490" y="20639"/>
                    <a:pt x="16392" y="20658"/>
                    <a:pt x="16467" y="20707"/>
                  </a:cubicBezTo>
                  <a:cubicBezTo>
                    <a:pt x="16524" y="20745"/>
                    <a:pt x="16492" y="20775"/>
                    <a:pt x="16396" y="20775"/>
                  </a:cubicBezTo>
                  <a:cubicBezTo>
                    <a:pt x="16063" y="20775"/>
                    <a:pt x="16223" y="20870"/>
                    <a:pt x="16626" y="20912"/>
                  </a:cubicBezTo>
                  <a:cubicBezTo>
                    <a:pt x="16919" y="20941"/>
                    <a:pt x="16948" y="20954"/>
                    <a:pt x="16727" y="20956"/>
                  </a:cubicBezTo>
                  <a:cubicBezTo>
                    <a:pt x="16311" y="20960"/>
                    <a:pt x="16119" y="21052"/>
                    <a:pt x="16423" y="21101"/>
                  </a:cubicBezTo>
                  <a:cubicBezTo>
                    <a:pt x="16970" y="21191"/>
                    <a:pt x="17213" y="21124"/>
                    <a:pt x="17240" y="20878"/>
                  </a:cubicBezTo>
                  <a:cubicBezTo>
                    <a:pt x="17264" y="20651"/>
                    <a:pt x="17242" y="20639"/>
                    <a:pt x="16816" y="20639"/>
                  </a:cubicBezTo>
                  <a:close/>
                  <a:moveTo>
                    <a:pt x="10795" y="21141"/>
                  </a:moveTo>
                  <a:cubicBezTo>
                    <a:pt x="10600" y="21141"/>
                    <a:pt x="10491" y="21162"/>
                    <a:pt x="10552" y="21187"/>
                  </a:cubicBezTo>
                  <a:cubicBezTo>
                    <a:pt x="10658" y="21231"/>
                    <a:pt x="9833" y="21255"/>
                    <a:pt x="8887" y="21235"/>
                  </a:cubicBezTo>
                  <a:cubicBezTo>
                    <a:pt x="8625" y="21230"/>
                    <a:pt x="8481" y="21251"/>
                    <a:pt x="8481" y="21298"/>
                  </a:cubicBezTo>
                  <a:cubicBezTo>
                    <a:pt x="8481" y="21337"/>
                    <a:pt x="8399" y="21370"/>
                    <a:pt x="8300" y="21370"/>
                  </a:cubicBezTo>
                  <a:cubicBezTo>
                    <a:pt x="8201" y="21370"/>
                    <a:pt x="8119" y="21317"/>
                    <a:pt x="8119" y="21252"/>
                  </a:cubicBezTo>
                  <a:cubicBezTo>
                    <a:pt x="8119" y="21082"/>
                    <a:pt x="7685" y="21138"/>
                    <a:pt x="7615" y="21317"/>
                  </a:cubicBezTo>
                  <a:cubicBezTo>
                    <a:pt x="7553" y="21477"/>
                    <a:pt x="7461" y="21471"/>
                    <a:pt x="9833" y="21470"/>
                  </a:cubicBezTo>
                  <a:cubicBezTo>
                    <a:pt x="11463" y="21469"/>
                    <a:pt x="11540" y="21465"/>
                    <a:pt x="11555" y="21381"/>
                  </a:cubicBezTo>
                  <a:cubicBezTo>
                    <a:pt x="11566" y="21318"/>
                    <a:pt x="11591" y="21316"/>
                    <a:pt x="11670" y="21370"/>
                  </a:cubicBezTo>
                  <a:cubicBezTo>
                    <a:pt x="11725" y="21408"/>
                    <a:pt x="11851" y="21465"/>
                    <a:pt x="11953" y="21497"/>
                  </a:cubicBezTo>
                  <a:cubicBezTo>
                    <a:pt x="12272" y="21600"/>
                    <a:pt x="12706" y="21539"/>
                    <a:pt x="12765" y="21384"/>
                  </a:cubicBezTo>
                  <a:cubicBezTo>
                    <a:pt x="12820" y="21240"/>
                    <a:pt x="12811" y="21238"/>
                    <a:pt x="12054" y="21241"/>
                  </a:cubicBezTo>
                  <a:cubicBezTo>
                    <a:pt x="11632" y="21242"/>
                    <a:pt x="11256" y="21221"/>
                    <a:pt x="11219" y="21193"/>
                  </a:cubicBezTo>
                  <a:cubicBezTo>
                    <a:pt x="11182" y="21165"/>
                    <a:pt x="10991" y="21141"/>
                    <a:pt x="10795" y="21141"/>
                  </a:cubicBezTo>
                  <a:close/>
                </a:path>
              </a:pathLst>
            </a:custGeom>
            <a:ln w="12700" cap="flat">
              <a:noFill/>
              <a:miter lim="400000"/>
            </a:ln>
            <a:effectLst/>
          </p:spPr>
        </p:pic>
        <p:sp>
          <p:nvSpPr>
            <p:cNvPr id="333" name="Rectangle"/>
            <p:cNvSpPr/>
            <p:nvPr/>
          </p:nvSpPr>
          <p:spPr>
            <a:xfrm>
              <a:off x="42602" y="40835"/>
              <a:ext cx="806705" cy="59816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sp>
          <p:nvSpPr>
            <p:cNvPr id="334" name="Rectangle"/>
            <p:cNvSpPr/>
            <p:nvPr/>
          </p:nvSpPr>
          <p:spPr>
            <a:xfrm>
              <a:off x="1527156" y="1852631"/>
              <a:ext cx="806705" cy="436965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grpSp>
        <p:nvGrpSpPr>
          <p:cNvPr id="338" name="Group"/>
          <p:cNvGrpSpPr/>
          <p:nvPr/>
        </p:nvGrpSpPr>
        <p:grpSpPr>
          <a:xfrm>
            <a:off x="5828604" y="783514"/>
            <a:ext cx="1967141" cy="7869732"/>
            <a:chOff x="0" y="0"/>
            <a:chExt cx="1967140" cy="7869730"/>
          </a:xfrm>
        </p:grpSpPr>
        <p:pic>
          <p:nvPicPr>
            <p:cNvPr id="336" name="pasted-movie.png" descr="pasted-movie.png"/>
            <p:cNvPicPr>
              <a:picLocks noChangeAspect="1"/>
            </p:cNvPicPr>
            <p:nvPr/>
          </p:nvPicPr>
          <p:blipFill>
            <a:blip r:embed="rId6"/>
            <a:srcRect l="6210" t="313" r="5069" b="434"/>
            <a:stretch>
              <a:fillRect/>
            </a:stretch>
          </p:blipFill>
          <p:spPr>
            <a:xfrm>
              <a:off x="116482" y="149894"/>
              <a:ext cx="1850659" cy="7719837"/>
            </a:xfrm>
            <a:custGeom>
              <a:avLst/>
              <a:gdLst/>
              <a:ahLst/>
              <a:cxnLst>
                <a:cxn ang="0">
                  <a:pos x="wd2" y="hd2"/>
                </a:cxn>
                <a:cxn ang="5400000">
                  <a:pos x="wd2" y="hd2"/>
                </a:cxn>
                <a:cxn ang="10800000">
                  <a:pos x="wd2" y="hd2"/>
                </a:cxn>
                <a:cxn ang="16200000">
                  <a:pos x="wd2" y="hd2"/>
                </a:cxn>
              </a:cxnLst>
              <a:rect l="0" t="0" r="r" b="b"/>
              <a:pathLst>
                <a:path w="21509" h="21546" extrusionOk="0">
                  <a:moveTo>
                    <a:pt x="10711" y="0"/>
                  </a:moveTo>
                  <a:lnTo>
                    <a:pt x="10586" y="6654"/>
                  </a:lnTo>
                  <a:cubicBezTo>
                    <a:pt x="10517" y="10313"/>
                    <a:pt x="10368" y="13797"/>
                    <a:pt x="10259" y="14396"/>
                  </a:cubicBezTo>
                  <a:cubicBezTo>
                    <a:pt x="10150" y="14996"/>
                    <a:pt x="9973" y="16049"/>
                    <a:pt x="9862" y="16736"/>
                  </a:cubicBezTo>
                  <a:cubicBezTo>
                    <a:pt x="9752" y="17422"/>
                    <a:pt x="9580" y="18158"/>
                    <a:pt x="9479" y="18370"/>
                  </a:cubicBezTo>
                  <a:cubicBezTo>
                    <a:pt x="9378" y="18583"/>
                    <a:pt x="9291" y="18883"/>
                    <a:pt x="9290" y="19039"/>
                  </a:cubicBezTo>
                  <a:cubicBezTo>
                    <a:pt x="9289" y="19261"/>
                    <a:pt x="9226" y="19324"/>
                    <a:pt x="9004" y="19324"/>
                  </a:cubicBezTo>
                  <a:cubicBezTo>
                    <a:pt x="8816" y="19324"/>
                    <a:pt x="8723" y="19368"/>
                    <a:pt x="8723" y="19457"/>
                  </a:cubicBezTo>
                  <a:cubicBezTo>
                    <a:pt x="8723" y="19586"/>
                    <a:pt x="8756" y="19592"/>
                    <a:pt x="9715" y="19608"/>
                  </a:cubicBezTo>
                  <a:cubicBezTo>
                    <a:pt x="10262" y="19617"/>
                    <a:pt x="10816" y="19629"/>
                    <a:pt x="10946" y="19633"/>
                  </a:cubicBezTo>
                  <a:cubicBezTo>
                    <a:pt x="11135" y="19640"/>
                    <a:pt x="11185" y="18469"/>
                    <a:pt x="11186" y="13908"/>
                  </a:cubicBezTo>
                  <a:cubicBezTo>
                    <a:pt x="11187" y="7998"/>
                    <a:pt x="11261" y="6141"/>
                    <a:pt x="11569" y="4496"/>
                  </a:cubicBezTo>
                  <a:cubicBezTo>
                    <a:pt x="11667" y="3971"/>
                    <a:pt x="11802" y="3001"/>
                    <a:pt x="11864" y="2339"/>
                  </a:cubicBezTo>
                  <a:cubicBezTo>
                    <a:pt x="11927" y="1669"/>
                    <a:pt x="12092" y="967"/>
                    <a:pt x="12238" y="754"/>
                  </a:cubicBezTo>
                  <a:cubicBezTo>
                    <a:pt x="12382" y="545"/>
                    <a:pt x="12460" y="358"/>
                    <a:pt x="12408" y="338"/>
                  </a:cubicBezTo>
                  <a:cubicBezTo>
                    <a:pt x="12357" y="318"/>
                    <a:pt x="12549" y="295"/>
                    <a:pt x="12837" y="287"/>
                  </a:cubicBezTo>
                  <a:cubicBezTo>
                    <a:pt x="13280" y="275"/>
                    <a:pt x="13363" y="251"/>
                    <a:pt x="13363" y="136"/>
                  </a:cubicBezTo>
                  <a:lnTo>
                    <a:pt x="13363" y="0"/>
                  </a:lnTo>
                  <a:lnTo>
                    <a:pt x="12035" y="0"/>
                  </a:lnTo>
                  <a:lnTo>
                    <a:pt x="10711" y="0"/>
                  </a:lnTo>
                  <a:close/>
                  <a:moveTo>
                    <a:pt x="1716" y="250"/>
                  </a:moveTo>
                  <a:cubicBezTo>
                    <a:pt x="1237" y="250"/>
                    <a:pt x="1145" y="267"/>
                    <a:pt x="1145" y="363"/>
                  </a:cubicBezTo>
                  <a:cubicBezTo>
                    <a:pt x="1145" y="459"/>
                    <a:pt x="1237" y="477"/>
                    <a:pt x="1716" y="477"/>
                  </a:cubicBezTo>
                  <a:cubicBezTo>
                    <a:pt x="2196" y="477"/>
                    <a:pt x="2284" y="459"/>
                    <a:pt x="2284" y="363"/>
                  </a:cubicBezTo>
                  <a:cubicBezTo>
                    <a:pt x="2284" y="267"/>
                    <a:pt x="2196" y="250"/>
                    <a:pt x="1716" y="250"/>
                  </a:cubicBezTo>
                  <a:close/>
                  <a:moveTo>
                    <a:pt x="3400" y="260"/>
                  </a:moveTo>
                  <a:cubicBezTo>
                    <a:pt x="3337" y="265"/>
                    <a:pt x="3255" y="283"/>
                    <a:pt x="3146" y="316"/>
                  </a:cubicBezTo>
                  <a:cubicBezTo>
                    <a:pt x="2713" y="445"/>
                    <a:pt x="2768" y="461"/>
                    <a:pt x="3640" y="470"/>
                  </a:cubicBezTo>
                  <a:cubicBezTo>
                    <a:pt x="4074" y="474"/>
                    <a:pt x="4449" y="482"/>
                    <a:pt x="4475" y="488"/>
                  </a:cubicBezTo>
                  <a:cubicBezTo>
                    <a:pt x="4501" y="495"/>
                    <a:pt x="5048" y="493"/>
                    <a:pt x="5688" y="484"/>
                  </a:cubicBezTo>
                  <a:cubicBezTo>
                    <a:pt x="6649" y="471"/>
                    <a:pt x="6840" y="455"/>
                    <a:pt x="6790" y="393"/>
                  </a:cubicBezTo>
                  <a:cubicBezTo>
                    <a:pt x="6744" y="335"/>
                    <a:pt x="6429" y="311"/>
                    <a:pt x="5407" y="289"/>
                  </a:cubicBezTo>
                  <a:cubicBezTo>
                    <a:pt x="4678" y="274"/>
                    <a:pt x="3981" y="280"/>
                    <a:pt x="3861" y="302"/>
                  </a:cubicBezTo>
                  <a:cubicBezTo>
                    <a:pt x="3722" y="329"/>
                    <a:pt x="3608" y="323"/>
                    <a:pt x="3543" y="286"/>
                  </a:cubicBezTo>
                  <a:cubicBezTo>
                    <a:pt x="3506" y="264"/>
                    <a:pt x="3463" y="256"/>
                    <a:pt x="3400" y="260"/>
                  </a:cubicBezTo>
                  <a:close/>
                  <a:moveTo>
                    <a:pt x="1818" y="523"/>
                  </a:moveTo>
                  <a:cubicBezTo>
                    <a:pt x="1294" y="523"/>
                    <a:pt x="1031" y="613"/>
                    <a:pt x="1218" y="730"/>
                  </a:cubicBezTo>
                  <a:cubicBezTo>
                    <a:pt x="1415" y="853"/>
                    <a:pt x="2178" y="791"/>
                    <a:pt x="2247" y="647"/>
                  </a:cubicBezTo>
                  <a:cubicBezTo>
                    <a:pt x="2299" y="539"/>
                    <a:pt x="2243" y="523"/>
                    <a:pt x="1818" y="523"/>
                  </a:cubicBezTo>
                  <a:close/>
                  <a:moveTo>
                    <a:pt x="3322" y="542"/>
                  </a:moveTo>
                  <a:cubicBezTo>
                    <a:pt x="3069" y="545"/>
                    <a:pt x="3040" y="574"/>
                    <a:pt x="3040" y="662"/>
                  </a:cubicBezTo>
                  <a:cubicBezTo>
                    <a:pt x="3040" y="789"/>
                    <a:pt x="3060" y="791"/>
                    <a:pt x="4060" y="784"/>
                  </a:cubicBezTo>
                  <a:cubicBezTo>
                    <a:pt x="4988" y="778"/>
                    <a:pt x="5074" y="768"/>
                    <a:pt x="5074" y="672"/>
                  </a:cubicBezTo>
                  <a:cubicBezTo>
                    <a:pt x="5074" y="597"/>
                    <a:pt x="4961" y="566"/>
                    <a:pt x="4673" y="563"/>
                  </a:cubicBezTo>
                  <a:cubicBezTo>
                    <a:pt x="4452" y="560"/>
                    <a:pt x="3992" y="552"/>
                    <a:pt x="3654" y="545"/>
                  </a:cubicBezTo>
                  <a:cubicBezTo>
                    <a:pt x="3513" y="542"/>
                    <a:pt x="3406" y="540"/>
                    <a:pt x="3322" y="542"/>
                  </a:cubicBezTo>
                  <a:close/>
                  <a:moveTo>
                    <a:pt x="1716" y="841"/>
                  </a:moveTo>
                  <a:cubicBezTo>
                    <a:pt x="1237" y="841"/>
                    <a:pt x="1145" y="858"/>
                    <a:pt x="1145" y="954"/>
                  </a:cubicBezTo>
                  <a:cubicBezTo>
                    <a:pt x="1145" y="1050"/>
                    <a:pt x="1237" y="1068"/>
                    <a:pt x="1716" y="1068"/>
                  </a:cubicBezTo>
                  <a:cubicBezTo>
                    <a:pt x="2196" y="1068"/>
                    <a:pt x="2284" y="1050"/>
                    <a:pt x="2284" y="954"/>
                  </a:cubicBezTo>
                  <a:cubicBezTo>
                    <a:pt x="2284" y="858"/>
                    <a:pt x="2196" y="841"/>
                    <a:pt x="1716" y="841"/>
                  </a:cubicBezTo>
                  <a:close/>
                  <a:moveTo>
                    <a:pt x="3548" y="856"/>
                  </a:moveTo>
                  <a:cubicBezTo>
                    <a:pt x="3052" y="850"/>
                    <a:pt x="3040" y="870"/>
                    <a:pt x="3040" y="951"/>
                  </a:cubicBezTo>
                  <a:cubicBezTo>
                    <a:pt x="3040" y="1056"/>
                    <a:pt x="3097" y="1062"/>
                    <a:pt x="4161" y="1061"/>
                  </a:cubicBezTo>
                  <a:cubicBezTo>
                    <a:pt x="5000" y="1060"/>
                    <a:pt x="5312" y="1042"/>
                    <a:pt x="5397" y="989"/>
                  </a:cubicBezTo>
                  <a:cubicBezTo>
                    <a:pt x="5544" y="898"/>
                    <a:pt x="5601" y="902"/>
                    <a:pt x="4226" y="870"/>
                  </a:cubicBezTo>
                  <a:cubicBezTo>
                    <a:pt x="3936" y="863"/>
                    <a:pt x="3713" y="858"/>
                    <a:pt x="3548" y="856"/>
                  </a:cubicBezTo>
                  <a:close/>
                  <a:moveTo>
                    <a:pt x="3562" y="1117"/>
                  </a:moveTo>
                  <a:cubicBezTo>
                    <a:pt x="3351" y="1127"/>
                    <a:pt x="3139" y="1159"/>
                    <a:pt x="3026" y="1210"/>
                  </a:cubicBezTo>
                  <a:cubicBezTo>
                    <a:pt x="2864" y="1282"/>
                    <a:pt x="2866" y="1314"/>
                    <a:pt x="3031" y="1338"/>
                  </a:cubicBezTo>
                  <a:cubicBezTo>
                    <a:pt x="3152" y="1356"/>
                    <a:pt x="4747" y="1371"/>
                    <a:pt x="6574" y="1371"/>
                  </a:cubicBezTo>
                  <a:cubicBezTo>
                    <a:pt x="9263" y="1371"/>
                    <a:pt x="9913" y="1359"/>
                    <a:pt x="9996" y="1307"/>
                  </a:cubicBezTo>
                  <a:cubicBezTo>
                    <a:pt x="10200" y="1179"/>
                    <a:pt x="9692" y="1132"/>
                    <a:pt x="8534" y="1171"/>
                  </a:cubicBezTo>
                  <a:cubicBezTo>
                    <a:pt x="8273" y="1179"/>
                    <a:pt x="7899" y="1168"/>
                    <a:pt x="7704" y="1145"/>
                  </a:cubicBezTo>
                  <a:cubicBezTo>
                    <a:pt x="7456" y="1116"/>
                    <a:pt x="7300" y="1122"/>
                    <a:pt x="7187" y="1165"/>
                  </a:cubicBezTo>
                  <a:cubicBezTo>
                    <a:pt x="7098" y="1199"/>
                    <a:pt x="7023" y="1204"/>
                    <a:pt x="7021" y="1177"/>
                  </a:cubicBezTo>
                  <a:cubicBezTo>
                    <a:pt x="7018" y="1126"/>
                    <a:pt x="4742" y="1125"/>
                    <a:pt x="4396" y="1176"/>
                  </a:cubicBezTo>
                  <a:cubicBezTo>
                    <a:pt x="4291" y="1192"/>
                    <a:pt x="4148" y="1184"/>
                    <a:pt x="4083" y="1159"/>
                  </a:cubicBezTo>
                  <a:cubicBezTo>
                    <a:pt x="3980" y="1119"/>
                    <a:pt x="3772" y="1106"/>
                    <a:pt x="3562" y="1117"/>
                  </a:cubicBezTo>
                  <a:close/>
                  <a:moveTo>
                    <a:pt x="2030" y="1118"/>
                  </a:moveTo>
                  <a:cubicBezTo>
                    <a:pt x="1960" y="1116"/>
                    <a:pt x="1875" y="1118"/>
                    <a:pt x="1763" y="1121"/>
                  </a:cubicBezTo>
                  <a:cubicBezTo>
                    <a:pt x="1390" y="1131"/>
                    <a:pt x="1225" y="1164"/>
                    <a:pt x="1181" y="1237"/>
                  </a:cubicBezTo>
                  <a:cubicBezTo>
                    <a:pt x="1130" y="1324"/>
                    <a:pt x="1208" y="1340"/>
                    <a:pt x="1703" y="1340"/>
                  </a:cubicBezTo>
                  <a:cubicBezTo>
                    <a:pt x="2201" y="1340"/>
                    <a:pt x="2284" y="1323"/>
                    <a:pt x="2284" y="1223"/>
                  </a:cubicBezTo>
                  <a:cubicBezTo>
                    <a:pt x="2284" y="1148"/>
                    <a:pt x="2240" y="1121"/>
                    <a:pt x="2030" y="1118"/>
                  </a:cubicBezTo>
                  <a:close/>
                  <a:moveTo>
                    <a:pt x="4715" y="20284"/>
                  </a:moveTo>
                  <a:cubicBezTo>
                    <a:pt x="196" y="20287"/>
                    <a:pt x="210" y="20318"/>
                    <a:pt x="204" y="20447"/>
                  </a:cubicBezTo>
                  <a:cubicBezTo>
                    <a:pt x="202" y="20479"/>
                    <a:pt x="329" y="20505"/>
                    <a:pt x="485" y="20505"/>
                  </a:cubicBezTo>
                  <a:cubicBezTo>
                    <a:pt x="641" y="20505"/>
                    <a:pt x="766" y="20474"/>
                    <a:pt x="766" y="20436"/>
                  </a:cubicBezTo>
                  <a:cubicBezTo>
                    <a:pt x="766" y="20381"/>
                    <a:pt x="1063" y="20369"/>
                    <a:pt x="2284" y="20369"/>
                  </a:cubicBezTo>
                  <a:cubicBezTo>
                    <a:pt x="3504" y="20369"/>
                    <a:pt x="3797" y="20381"/>
                    <a:pt x="3797" y="20436"/>
                  </a:cubicBezTo>
                  <a:cubicBezTo>
                    <a:pt x="3797" y="20474"/>
                    <a:pt x="3882" y="20505"/>
                    <a:pt x="3986" y="20505"/>
                  </a:cubicBezTo>
                  <a:cubicBezTo>
                    <a:pt x="4090" y="20505"/>
                    <a:pt x="4175" y="20474"/>
                    <a:pt x="4175" y="20436"/>
                  </a:cubicBezTo>
                  <a:cubicBezTo>
                    <a:pt x="4175" y="20381"/>
                    <a:pt x="4472" y="20369"/>
                    <a:pt x="5693" y="20369"/>
                  </a:cubicBezTo>
                  <a:cubicBezTo>
                    <a:pt x="6913" y="20369"/>
                    <a:pt x="7205" y="20381"/>
                    <a:pt x="7205" y="20436"/>
                  </a:cubicBezTo>
                  <a:cubicBezTo>
                    <a:pt x="7205" y="20474"/>
                    <a:pt x="7290" y="20505"/>
                    <a:pt x="7395" y="20505"/>
                  </a:cubicBezTo>
                  <a:cubicBezTo>
                    <a:pt x="7499" y="20505"/>
                    <a:pt x="7584" y="20474"/>
                    <a:pt x="7584" y="20436"/>
                  </a:cubicBezTo>
                  <a:cubicBezTo>
                    <a:pt x="7584" y="20381"/>
                    <a:pt x="7881" y="20369"/>
                    <a:pt x="9101" y="20369"/>
                  </a:cubicBezTo>
                  <a:cubicBezTo>
                    <a:pt x="10322" y="20369"/>
                    <a:pt x="10614" y="20381"/>
                    <a:pt x="10614" y="20436"/>
                  </a:cubicBezTo>
                  <a:cubicBezTo>
                    <a:pt x="10614" y="20474"/>
                    <a:pt x="10704" y="20505"/>
                    <a:pt x="10808" y="20505"/>
                  </a:cubicBezTo>
                  <a:cubicBezTo>
                    <a:pt x="10912" y="20505"/>
                    <a:pt x="10997" y="20474"/>
                    <a:pt x="10997" y="20436"/>
                  </a:cubicBezTo>
                  <a:cubicBezTo>
                    <a:pt x="10997" y="20381"/>
                    <a:pt x="11289" y="20369"/>
                    <a:pt x="12510" y="20369"/>
                  </a:cubicBezTo>
                  <a:cubicBezTo>
                    <a:pt x="13730" y="20369"/>
                    <a:pt x="14027" y="20381"/>
                    <a:pt x="14027" y="20436"/>
                  </a:cubicBezTo>
                  <a:cubicBezTo>
                    <a:pt x="14027" y="20474"/>
                    <a:pt x="14112" y="20505"/>
                    <a:pt x="14217" y="20505"/>
                  </a:cubicBezTo>
                  <a:cubicBezTo>
                    <a:pt x="14321" y="20505"/>
                    <a:pt x="14406" y="20474"/>
                    <a:pt x="14406" y="20436"/>
                  </a:cubicBezTo>
                  <a:cubicBezTo>
                    <a:pt x="14406" y="20381"/>
                    <a:pt x="14698" y="20369"/>
                    <a:pt x="15919" y="20369"/>
                  </a:cubicBezTo>
                  <a:cubicBezTo>
                    <a:pt x="17139" y="20369"/>
                    <a:pt x="17436" y="20381"/>
                    <a:pt x="17436" y="20436"/>
                  </a:cubicBezTo>
                  <a:cubicBezTo>
                    <a:pt x="17436" y="20474"/>
                    <a:pt x="17573" y="20505"/>
                    <a:pt x="17741" y="20505"/>
                  </a:cubicBezTo>
                  <a:cubicBezTo>
                    <a:pt x="17933" y="20505"/>
                    <a:pt x="18003" y="20479"/>
                    <a:pt x="17934" y="20436"/>
                  </a:cubicBezTo>
                  <a:cubicBezTo>
                    <a:pt x="17843" y="20379"/>
                    <a:pt x="18081" y="20369"/>
                    <a:pt x="19429" y="20369"/>
                  </a:cubicBezTo>
                  <a:cubicBezTo>
                    <a:pt x="20728" y="20369"/>
                    <a:pt x="21034" y="20381"/>
                    <a:pt x="21034" y="20436"/>
                  </a:cubicBezTo>
                  <a:cubicBezTo>
                    <a:pt x="21034" y="20474"/>
                    <a:pt x="21125" y="20505"/>
                    <a:pt x="21237" y="20505"/>
                  </a:cubicBezTo>
                  <a:cubicBezTo>
                    <a:pt x="21348" y="20505"/>
                    <a:pt x="21413" y="20458"/>
                    <a:pt x="21380" y="20402"/>
                  </a:cubicBezTo>
                  <a:lnTo>
                    <a:pt x="21320" y="20300"/>
                  </a:lnTo>
                  <a:lnTo>
                    <a:pt x="10914" y="20289"/>
                  </a:lnTo>
                  <a:cubicBezTo>
                    <a:pt x="8233" y="20286"/>
                    <a:pt x="6221" y="20284"/>
                    <a:pt x="4715" y="20284"/>
                  </a:cubicBezTo>
                  <a:close/>
                  <a:moveTo>
                    <a:pt x="7634" y="20596"/>
                  </a:moveTo>
                  <a:cubicBezTo>
                    <a:pt x="7144" y="20597"/>
                    <a:pt x="6909" y="20651"/>
                    <a:pt x="6878" y="20769"/>
                  </a:cubicBezTo>
                  <a:cubicBezTo>
                    <a:pt x="6860" y="20837"/>
                    <a:pt x="6992" y="20886"/>
                    <a:pt x="7265" y="20913"/>
                  </a:cubicBezTo>
                  <a:cubicBezTo>
                    <a:pt x="7573" y="20942"/>
                    <a:pt x="7600" y="20954"/>
                    <a:pt x="7362" y="20956"/>
                  </a:cubicBezTo>
                  <a:cubicBezTo>
                    <a:pt x="6870" y="20960"/>
                    <a:pt x="6750" y="21049"/>
                    <a:pt x="7141" y="21120"/>
                  </a:cubicBezTo>
                  <a:cubicBezTo>
                    <a:pt x="7334" y="21155"/>
                    <a:pt x="7544" y="21183"/>
                    <a:pt x="7611" y="21184"/>
                  </a:cubicBezTo>
                  <a:cubicBezTo>
                    <a:pt x="7829" y="21186"/>
                    <a:pt x="7967" y="21047"/>
                    <a:pt x="7967" y="20818"/>
                  </a:cubicBezTo>
                  <a:cubicBezTo>
                    <a:pt x="7967" y="20636"/>
                    <a:pt x="7906" y="20595"/>
                    <a:pt x="7634" y="20596"/>
                  </a:cubicBezTo>
                  <a:close/>
                  <a:moveTo>
                    <a:pt x="14609" y="20600"/>
                  </a:moveTo>
                  <a:cubicBezTo>
                    <a:pt x="14549" y="20597"/>
                    <a:pt x="14473" y="20600"/>
                    <a:pt x="14369" y="20603"/>
                  </a:cubicBezTo>
                  <a:cubicBezTo>
                    <a:pt x="13793" y="20623"/>
                    <a:pt x="13600" y="20910"/>
                    <a:pt x="14157" y="20918"/>
                  </a:cubicBezTo>
                  <a:cubicBezTo>
                    <a:pt x="14473" y="20923"/>
                    <a:pt x="14471" y="20925"/>
                    <a:pt x="14166" y="20945"/>
                  </a:cubicBezTo>
                  <a:cubicBezTo>
                    <a:pt x="13830" y="20966"/>
                    <a:pt x="13725" y="21054"/>
                    <a:pt x="13967" y="21112"/>
                  </a:cubicBezTo>
                  <a:cubicBezTo>
                    <a:pt x="14041" y="21129"/>
                    <a:pt x="14235" y="21137"/>
                    <a:pt x="14396" y="21130"/>
                  </a:cubicBezTo>
                  <a:cubicBezTo>
                    <a:pt x="14613" y="21120"/>
                    <a:pt x="14705" y="21048"/>
                    <a:pt x="14747" y="20853"/>
                  </a:cubicBezTo>
                  <a:cubicBezTo>
                    <a:pt x="14788" y="20663"/>
                    <a:pt x="14787" y="20609"/>
                    <a:pt x="14609" y="20600"/>
                  </a:cubicBezTo>
                  <a:close/>
                  <a:moveTo>
                    <a:pt x="619" y="20609"/>
                  </a:moveTo>
                  <a:cubicBezTo>
                    <a:pt x="535" y="20607"/>
                    <a:pt x="431" y="20611"/>
                    <a:pt x="310" y="20622"/>
                  </a:cubicBezTo>
                  <a:cubicBezTo>
                    <a:pt x="94" y="20642"/>
                    <a:pt x="-6" y="20715"/>
                    <a:pt x="1" y="20783"/>
                  </a:cubicBezTo>
                  <a:cubicBezTo>
                    <a:pt x="8" y="20851"/>
                    <a:pt x="124" y="20915"/>
                    <a:pt x="342" y="20918"/>
                  </a:cubicBezTo>
                  <a:cubicBezTo>
                    <a:pt x="658" y="20923"/>
                    <a:pt x="658" y="20925"/>
                    <a:pt x="342" y="20945"/>
                  </a:cubicBezTo>
                  <a:cubicBezTo>
                    <a:pt x="-42" y="20969"/>
                    <a:pt x="-91" y="21052"/>
                    <a:pt x="236" y="21131"/>
                  </a:cubicBezTo>
                  <a:cubicBezTo>
                    <a:pt x="722" y="21247"/>
                    <a:pt x="955" y="21154"/>
                    <a:pt x="955" y="20844"/>
                  </a:cubicBezTo>
                  <a:cubicBezTo>
                    <a:pt x="955" y="20686"/>
                    <a:pt x="869" y="20616"/>
                    <a:pt x="619" y="20609"/>
                  </a:cubicBezTo>
                  <a:close/>
                  <a:moveTo>
                    <a:pt x="10900" y="20618"/>
                  </a:moveTo>
                  <a:cubicBezTo>
                    <a:pt x="10372" y="20618"/>
                    <a:pt x="10224" y="20910"/>
                    <a:pt x="10748" y="20918"/>
                  </a:cubicBezTo>
                  <a:cubicBezTo>
                    <a:pt x="11065" y="20923"/>
                    <a:pt x="11063" y="20925"/>
                    <a:pt x="10757" y="20945"/>
                  </a:cubicBezTo>
                  <a:cubicBezTo>
                    <a:pt x="10421" y="20966"/>
                    <a:pt x="10317" y="21054"/>
                    <a:pt x="10559" y="21112"/>
                  </a:cubicBezTo>
                  <a:cubicBezTo>
                    <a:pt x="10632" y="21129"/>
                    <a:pt x="10826" y="21137"/>
                    <a:pt x="10988" y="21130"/>
                  </a:cubicBezTo>
                  <a:cubicBezTo>
                    <a:pt x="11210" y="21119"/>
                    <a:pt x="11278" y="21056"/>
                    <a:pt x="11278" y="20867"/>
                  </a:cubicBezTo>
                  <a:cubicBezTo>
                    <a:pt x="11278" y="20648"/>
                    <a:pt x="11233" y="20618"/>
                    <a:pt x="10900" y="20618"/>
                  </a:cubicBezTo>
                  <a:close/>
                  <a:moveTo>
                    <a:pt x="21126" y="20618"/>
                  </a:moveTo>
                  <a:cubicBezTo>
                    <a:pt x="20598" y="20618"/>
                    <a:pt x="20450" y="20910"/>
                    <a:pt x="20974" y="20918"/>
                  </a:cubicBezTo>
                  <a:cubicBezTo>
                    <a:pt x="21291" y="20923"/>
                    <a:pt x="21293" y="20925"/>
                    <a:pt x="20988" y="20945"/>
                  </a:cubicBezTo>
                  <a:cubicBezTo>
                    <a:pt x="20651" y="20966"/>
                    <a:pt x="20547" y="21054"/>
                    <a:pt x="20789" y="21112"/>
                  </a:cubicBezTo>
                  <a:cubicBezTo>
                    <a:pt x="20862" y="21129"/>
                    <a:pt x="21052" y="21137"/>
                    <a:pt x="21214" y="21130"/>
                  </a:cubicBezTo>
                  <a:cubicBezTo>
                    <a:pt x="21436" y="21119"/>
                    <a:pt x="21509" y="21056"/>
                    <a:pt x="21509" y="20867"/>
                  </a:cubicBezTo>
                  <a:cubicBezTo>
                    <a:pt x="21509" y="20648"/>
                    <a:pt x="21459" y="20618"/>
                    <a:pt x="21126" y="20618"/>
                  </a:cubicBezTo>
                  <a:close/>
                  <a:moveTo>
                    <a:pt x="4018" y="20641"/>
                  </a:moveTo>
                  <a:cubicBezTo>
                    <a:pt x="3549" y="20641"/>
                    <a:pt x="3474" y="20659"/>
                    <a:pt x="3460" y="20777"/>
                  </a:cubicBezTo>
                  <a:cubicBezTo>
                    <a:pt x="3449" y="20874"/>
                    <a:pt x="3537" y="20914"/>
                    <a:pt x="3764" y="20918"/>
                  </a:cubicBezTo>
                  <a:cubicBezTo>
                    <a:pt x="4050" y="20923"/>
                    <a:pt x="4047" y="20926"/>
                    <a:pt x="3751" y="20945"/>
                  </a:cubicBezTo>
                  <a:cubicBezTo>
                    <a:pt x="3367" y="20969"/>
                    <a:pt x="3318" y="21052"/>
                    <a:pt x="3645" y="21131"/>
                  </a:cubicBezTo>
                  <a:cubicBezTo>
                    <a:pt x="3927" y="21198"/>
                    <a:pt x="3960" y="21198"/>
                    <a:pt x="4249" y="21129"/>
                  </a:cubicBezTo>
                  <a:cubicBezTo>
                    <a:pt x="4537" y="21059"/>
                    <a:pt x="4562" y="20812"/>
                    <a:pt x="4286" y="20766"/>
                  </a:cubicBezTo>
                  <a:cubicBezTo>
                    <a:pt x="4149" y="20744"/>
                    <a:pt x="4159" y="20732"/>
                    <a:pt x="4318" y="20732"/>
                  </a:cubicBezTo>
                  <a:cubicBezTo>
                    <a:pt x="4448" y="20732"/>
                    <a:pt x="4553" y="20712"/>
                    <a:pt x="4553" y="20687"/>
                  </a:cubicBezTo>
                  <a:cubicBezTo>
                    <a:pt x="4553" y="20662"/>
                    <a:pt x="4315" y="20641"/>
                    <a:pt x="4018" y="20641"/>
                  </a:cubicBezTo>
                  <a:close/>
                  <a:moveTo>
                    <a:pt x="17727" y="20641"/>
                  </a:moveTo>
                  <a:cubicBezTo>
                    <a:pt x="17385" y="20641"/>
                    <a:pt x="17302" y="20668"/>
                    <a:pt x="17289" y="20777"/>
                  </a:cubicBezTo>
                  <a:cubicBezTo>
                    <a:pt x="17277" y="20874"/>
                    <a:pt x="17361" y="20914"/>
                    <a:pt x="17588" y="20918"/>
                  </a:cubicBezTo>
                  <a:cubicBezTo>
                    <a:pt x="17873" y="20923"/>
                    <a:pt x="17876" y="20926"/>
                    <a:pt x="17579" y="20945"/>
                  </a:cubicBezTo>
                  <a:cubicBezTo>
                    <a:pt x="17243" y="20966"/>
                    <a:pt x="17134" y="21054"/>
                    <a:pt x="17376" y="21112"/>
                  </a:cubicBezTo>
                  <a:cubicBezTo>
                    <a:pt x="17449" y="21129"/>
                    <a:pt x="17644" y="21137"/>
                    <a:pt x="17805" y="21130"/>
                  </a:cubicBezTo>
                  <a:cubicBezTo>
                    <a:pt x="18021" y="21120"/>
                    <a:pt x="18103" y="21053"/>
                    <a:pt x="18123" y="20878"/>
                  </a:cubicBezTo>
                  <a:cubicBezTo>
                    <a:pt x="18148" y="20660"/>
                    <a:pt x="18116" y="20641"/>
                    <a:pt x="17727" y="20641"/>
                  </a:cubicBezTo>
                  <a:close/>
                  <a:moveTo>
                    <a:pt x="8345" y="21141"/>
                  </a:moveTo>
                  <a:cubicBezTo>
                    <a:pt x="8241" y="21141"/>
                    <a:pt x="8156" y="21212"/>
                    <a:pt x="8156" y="21299"/>
                  </a:cubicBezTo>
                  <a:cubicBezTo>
                    <a:pt x="8156" y="21475"/>
                    <a:pt x="8054" y="21467"/>
                    <a:pt x="10333" y="21466"/>
                  </a:cubicBezTo>
                  <a:cubicBezTo>
                    <a:pt x="12048" y="21466"/>
                    <a:pt x="12130" y="21462"/>
                    <a:pt x="12145" y="21379"/>
                  </a:cubicBezTo>
                  <a:cubicBezTo>
                    <a:pt x="12157" y="21318"/>
                    <a:pt x="12187" y="21315"/>
                    <a:pt x="12270" y="21366"/>
                  </a:cubicBezTo>
                  <a:cubicBezTo>
                    <a:pt x="12330" y="21402"/>
                    <a:pt x="12474" y="21458"/>
                    <a:pt x="12588" y="21490"/>
                  </a:cubicBezTo>
                  <a:cubicBezTo>
                    <a:pt x="12983" y="21600"/>
                    <a:pt x="13548" y="21539"/>
                    <a:pt x="13612" y="21379"/>
                  </a:cubicBezTo>
                  <a:cubicBezTo>
                    <a:pt x="13671" y="21232"/>
                    <a:pt x="13666" y="21232"/>
                    <a:pt x="12805" y="21232"/>
                  </a:cubicBezTo>
                  <a:cubicBezTo>
                    <a:pt x="12330" y="21232"/>
                    <a:pt x="11943" y="21211"/>
                    <a:pt x="11943" y="21186"/>
                  </a:cubicBezTo>
                  <a:cubicBezTo>
                    <a:pt x="11943" y="21122"/>
                    <a:pt x="11231" y="21129"/>
                    <a:pt x="11140" y="21194"/>
                  </a:cubicBezTo>
                  <a:cubicBezTo>
                    <a:pt x="11092" y="21228"/>
                    <a:pt x="10706" y="21244"/>
                    <a:pt x="10079" y="21237"/>
                  </a:cubicBezTo>
                  <a:cubicBezTo>
                    <a:pt x="9335" y="21229"/>
                    <a:pt x="9071" y="21244"/>
                    <a:pt x="8986" y="21297"/>
                  </a:cubicBezTo>
                  <a:cubicBezTo>
                    <a:pt x="8811" y="21406"/>
                    <a:pt x="8534" y="21380"/>
                    <a:pt x="8534" y="21254"/>
                  </a:cubicBezTo>
                  <a:cubicBezTo>
                    <a:pt x="8534" y="21191"/>
                    <a:pt x="8449" y="21141"/>
                    <a:pt x="8345" y="21141"/>
                  </a:cubicBezTo>
                  <a:close/>
                </a:path>
              </a:pathLst>
            </a:custGeom>
            <a:ln w="12700" cap="flat">
              <a:noFill/>
              <a:miter lim="400000"/>
            </a:ln>
            <a:effectLst/>
          </p:spPr>
        </p:pic>
        <p:sp>
          <p:nvSpPr>
            <p:cNvPr id="337" name="Rectangle"/>
            <p:cNvSpPr/>
            <p:nvPr/>
          </p:nvSpPr>
          <p:spPr>
            <a:xfrm>
              <a:off x="0" y="0"/>
              <a:ext cx="975984" cy="119392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pic>
        <p:nvPicPr>
          <p:cNvPr id="339" name="pasted-movie.png" descr="pasted-movie.png"/>
          <p:cNvPicPr>
            <a:picLocks noChangeAspect="1"/>
          </p:cNvPicPr>
          <p:nvPr/>
        </p:nvPicPr>
        <p:blipFill>
          <a:blip r:embed="rId7"/>
          <a:srcRect l="20312" t="230" r="7794" b="228"/>
          <a:stretch>
            <a:fillRect/>
          </a:stretch>
        </p:blipFill>
        <p:spPr>
          <a:xfrm>
            <a:off x="7204361" y="940547"/>
            <a:ext cx="738983" cy="7024689"/>
          </a:xfrm>
          <a:custGeom>
            <a:avLst/>
            <a:gdLst/>
            <a:ahLst/>
            <a:cxnLst>
              <a:cxn ang="0">
                <a:pos x="wd2" y="hd2"/>
              </a:cxn>
              <a:cxn ang="5400000">
                <a:pos x="wd2" y="hd2"/>
              </a:cxn>
              <a:cxn ang="10800000">
                <a:pos x="wd2" y="hd2"/>
              </a:cxn>
              <a:cxn ang="16200000">
                <a:pos x="wd2" y="hd2"/>
              </a:cxn>
            </a:cxnLst>
            <a:rect l="0" t="0" r="r" b="b"/>
            <a:pathLst>
              <a:path w="21430" h="21600" extrusionOk="0">
                <a:moveTo>
                  <a:pt x="12579" y="0"/>
                </a:moveTo>
                <a:lnTo>
                  <a:pt x="12579" y="10800"/>
                </a:lnTo>
                <a:lnTo>
                  <a:pt x="12579" y="21600"/>
                </a:lnTo>
                <a:lnTo>
                  <a:pt x="21430" y="21600"/>
                </a:lnTo>
                <a:lnTo>
                  <a:pt x="21430" y="0"/>
                </a:lnTo>
                <a:lnTo>
                  <a:pt x="16999" y="0"/>
                </a:lnTo>
                <a:lnTo>
                  <a:pt x="12579" y="0"/>
                </a:lnTo>
                <a:close/>
                <a:moveTo>
                  <a:pt x="7803" y="79"/>
                </a:moveTo>
                <a:cubicBezTo>
                  <a:pt x="4178" y="70"/>
                  <a:pt x="3728" y="93"/>
                  <a:pt x="4638" y="248"/>
                </a:cubicBezTo>
                <a:cubicBezTo>
                  <a:pt x="4888" y="290"/>
                  <a:pt x="4898" y="344"/>
                  <a:pt x="4661" y="375"/>
                </a:cubicBezTo>
                <a:cubicBezTo>
                  <a:pt x="4436" y="404"/>
                  <a:pt x="4319" y="489"/>
                  <a:pt x="4396" y="565"/>
                </a:cubicBezTo>
                <a:cubicBezTo>
                  <a:pt x="4474" y="641"/>
                  <a:pt x="4323" y="716"/>
                  <a:pt x="4074" y="732"/>
                </a:cubicBezTo>
                <a:cubicBezTo>
                  <a:pt x="3808" y="750"/>
                  <a:pt x="3887" y="780"/>
                  <a:pt x="4258" y="805"/>
                </a:cubicBezTo>
                <a:cubicBezTo>
                  <a:pt x="4658" y="833"/>
                  <a:pt x="3986" y="849"/>
                  <a:pt x="2440" y="849"/>
                </a:cubicBezTo>
                <a:cubicBezTo>
                  <a:pt x="144" y="850"/>
                  <a:pt x="0" y="858"/>
                  <a:pt x="0" y="975"/>
                </a:cubicBezTo>
                <a:cubicBezTo>
                  <a:pt x="0" y="1081"/>
                  <a:pt x="213" y="1100"/>
                  <a:pt x="1393" y="1100"/>
                </a:cubicBezTo>
                <a:cubicBezTo>
                  <a:pt x="2161" y="1100"/>
                  <a:pt x="2767" y="1117"/>
                  <a:pt x="2739" y="1137"/>
                </a:cubicBezTo>
                <a:cubicBezTo>
                  <a:pt x="2711" y="1158"/>
                  <a:pt x="2841" y="1226"/>
                  <a:pt x="3027" y="1287"/>
                </a:cubicBezTo>
                <a:cubicBezTo>
                  <a:pt x="3289" y="1375"/>
                  <a:pt x="3725" y="1400"/>
                  <a:pt x="4949" y="1400"/>
                </a:cubicBezTo>
                <a:cubicBezTo>
                  <a:pt x="6319" y="1400"/>
                  <a:pt x="6526" y="1417"/>
                  <a:pt x="6526" y="1525"/>
                </a:cubicBezTo>
                <a:cubicBezTo>
                  <a:pt x="6526" y="1650"/>
                  <a:pt x="7422" y="1707"/>
                  <a:pt x="7492" y="1588"/>
                </a:cubicBezTo>
                <a:cubicBezTo>
                  <a:pt x="7522" y="1538"/>
                  <a:pt x="7569" y="1538"/>
                  <a:pt x="7757" y="1588"/>
                </a:cubicBezTo>
                <a:cubicBezTo>
                  <a:pt x="7895" y="1624"/>
                  <a:pt x="8838" y="1650"/>
                  <a:pt x="10047" y="1650"/>
                </a:cubicBezTo>
                <a:cubicBezTo>
                  <a:pt x="11794" y="1650"/>
                  <a:pt x="12108" y="1635"/>
                  <a:pt x="12108" y="1550"/>
                </a:cubicBezTo>
                <a:cubicBezTo>
                  <a:pt x="12108" y="1469"/>
                  <a:pt x="11768" y="1448"/>
                  <a:pt x="10358" y="1441"/>
                </a:cubicBezTo>
                <a:lnTo>
                  <a:pt x="8620" y="1433"/>
                </a:lnTo>
                <a:lnTo>
                  <a:pt x="10393" y="1413"/>
                </a:lnTo>
                <a:cubicBezTo>
                  <a:pt x="11908" y="1396"/>
                  <a:pt x="12151" y="1377"/>
                  <a:pt x="12027" y="1284"/>
                </a:cubicBezTo>
                <a:cubicBezTo>
                  <a:pt x="11893" y="1183"/>
                  <a:pt x="11611" y="1175"/>
                  <a:pt x="8264" y="1170"/>
                </a:cubicBezTo>
                <a:cubicBezTo>
                  <a:pt x="6275" y="1168"/>
                  <a:pt x="4507" y="1150"/>
                  <a:pt x="4339" y="1132"/>
                </a:cubicBezTo>
                <a:cubicBezTo>
                  <a:pt x="4171" y="1114"/>
                  <a:pt x="5122" y="1100"/>
                  <a:pt x="6445" y="1100"/>
                </a:cubicBezTo>
                <a:cubicBezTo>
                  <a:pt x="7769" y="1100"/>
                  <a:pt x="8850" y="1077"/>
                  <a:pt x="8850" y="1049"/>
                </a:cubicBezTo>
                <a:cubicBezTo>
                  <a:pt x="8850" y="1022"/>
                  <a:pt x="9074" y="999"/>
                  <a:pt x="9345" y="999"/>
                </a:cubicBezTo>
                <a:cubicBezTo>
                  <a:pt x="9617" y="999"/>
                  <a:pt x="9711" y="1022"/>
                  <a:pt x="9553" y="1049"/>
                </a:cubicBezTo>
                <a:cubicBezTo>
                  <a:pt x="9384" y="1079"/>
                  <a:pt x="9862" y="1100"/>
                  <a:pt x="10715" y="1100"/>
                </a:cubicBezTo>
                <a:cubicBezTo>
                  <a:pt x="11960" y="1100"/>
                  <a:pt x="12154" y="1083"/>
                  <a:pt x="12027" y="987"/>
                </a:cubicBezTo>
                <a:cubicBezTo>
                  <a:pt x="11898" y="890"/>
                  <a:pt x="11568" y="874"/>
                  <a:pt x="9599" y="864"/>
                </a:cubicBezTo>
                <a:cubicBezTo>
                  <a:pt x="6390" y="848"/>
                  <a:pt x="6295" y="801"/>
                  <a:pt x="9472" y="801"/>
                </a:cubicBezTo>
                <a:lnTo>
                  <a:pt x="12108" y="801"/>
                </a:lnTo>
                <a:lnTo>
                  <a:pt x="12108" y="598"/>
                </a:lnTo>
                <a:cubicBezTo>
                  <a:pt x="12108" y="436"/>
                  <a:pt x="11904" y="388"/>
                  <a:pt x="11060" y="351"/>
                </a:cubicBezTo>
                <a:lnTo>
                  <a:pt x="10013" y="306"/>
                </a:lnTo>
                <a:lnTo>
                  <a:pt x="11060" y="303"/>
                </a:lnTo>
                <a:cubicBezTo>
                  <a:pt x="11788" y="300"/>
                  <a:pt x="12108" y="270"/>
                  <a:pt x="12108" y="200"/>
                </a:cubicBezTo>
                <a:cubicBezTo>
                  <a:pt x="12108" y="83"/>
                  <a:pt x="12396" y="91"/>
                  <a:pt x="7803" y="79"/>
                </a:cubicBezTo>
                <a:close/>
                <a:moveTo>
                  <a:pt x="5329" y="1656"/>
                </a:moveTo>
                <a:cubicBezTo>
                  <a:pt x="4733" y="1652"/>
                  <a:pt x="4661" y="1678"/>
                  <a:pt x="4661" y="1766"/>
                </a:cubicBezTo>
                <a:cubicBezTo>
                  <a:pt x="4661" y="1885"/>
                  <a:pt x="4828" y="1896"/>
                  <a:pt x="7101" y="1912"/>
                </a:cubicBezTo>
                <a:cubicBezTo>
                  <a:pt x="8446" y="1922"/>
                  <a:pt x="9821" y="1924"/>
                  <a:pt x="10163" y="1916"/>
                </a:cubicBezTo>
                <a:cubicBezTo>
                  <a:pt x="10504" y="1907"/>
                  <a:pt x="11088" y="1900"/>
                  <a:pt x="11452" y="1900"/>
                </a:cubicBezTo>
                <a:cubicBezTo>
                  <a:pt x="11815" y="1900"/>
                  <a:pt x="12108" y="1855"/>
                  <a:pt x="12108" y="1800"/>
                </a:cubicBezTo>
                <a:cubicBezTo>
                  <a:pt x="12108" y="1714"/>
                  <a:pt x="11800" y="1700"/>
                  <a:pt x="9840" y="1700"/>
                </a:cubicBezTo>
                <a:cubicBezTo>
                  <a:pt x="8591" y="1700"/>
                  <a:pt x="6912" y="1685"/>
                  <a:pt x="6111" y="1668"/>
                </a:cubicBezTo>
                <a:cubicBezTo>
                  <a:pt x="5779" y="1661"/>
                  <a:pt x="5527" y="1657"/>
                  <a:pt x="5329" y="1656"/>
                </a:cubicBezTo>
                <a:close/>
                <a:moveTo>
                  <a:pt x="7239" y="1970"/>
                </a:moveTo>
                <a:cubicBezTo>
                  <a:pt x="6627" y="1973"/>
                  <a:pt x="6526" y="2000"/>
                  <a:pt x="6526" y="2079"/>
                </a:cubicBezTo>
                <a:cubicBezTo>
                  <a:pt x="6526" y="2175"/>
                  <a:pt x="6272" y="2200"/>
                  <a:pt x="5352" y="2200"/>
                </a:cubicBezTo>
                <a:cubicBezTo>
                  <a:pt x="4374" y="2200"/>
                  <a:pt x="4189" y="2223"/>
                  <a:pt x="4189" y="2347"/>
                </a:cubicBezTo>
                <a:cubicBezTo>
                  <a:pt x="4189" y="2491"/>
                  <a:pt x="4147" y="2493"/>
                  <a:pt x="2095" y="2472"/>
                </a:cubicBezTo>
                <a:cubicBezTo>
                  <a:pt x="20" y="2452"/>
                  <a:pt x="0" y="2454"/>
                  <a:pt x="0" y="2607"/>
                </a:cubicBezTo>
                <a:cubicBezTo>
                  <a:pt x="0" y="2748"/>
                  <a:pt x="103" y="2758"/>
                  <a:pt x="1197" y="2729"/>
                </a:cubicBezTo>
                <a:cubicBezTo>
                  <a:pt x="2224" y="2701"/>
                  <a:pt x="2477" y="2718"/>
                  <a:pt x="2935" y="2848"/>
                </a:cubicBezTo>
                <a:cubicBezTo>
                  <a:pt x="3353" y="2967"/>
                  <a:pt x="3750" y="3000"/>
                  <a:pt x="4765" y="3000"/>
                </a:cubicBezTo>
                <a:cubicBezTo>
                  <a:pt x="5850" y="3000"/>
                  <a:pt x="6054" y="3021"/>
                  <a:pt x="6054" y="3130"/>
                </a:cubicBezTo>
                <a:cubicBezTo>
                  <a:pt x="6054" y="3214"/>
                  <a:pt x="6268" y="3253"/>
                  <a:pt x="6641" y="3238"/>
                </a:cubicBezTo>
                <a:cubicBezTo>
                  <a:pt x="6961" y="3225"/>
                  <a:pt x="8158" y="3231"/>
                  <a:pt x="9311" y="3252"/>
                </a:cubicBezTo>
                <a:cubicBezTo>
                  <a:pt x="10792" y="3280"/>
                  <a:pt x="9772" y="3289"/>
                  <a:pt x="5824" y="3284"/>
                </a:cubicBezTo>
                <a:lnTo>
                  <a:pt x="230" y="3278"/>
                </a:lnTo>
                <a:lnTo>
                  <a:pt x="81" y="3415"/>
                </a:lnTo>
                <a:cubicBezTo>
                  <a:pt x="-59" y="3544"/>
                  <a:pt x="38" y="3550"/>
                  <a:pt x="1715" y="3544"/>
                </a:cubicBezTo>
                <a:cubicBezTo>
                  <a:pt x="4679" y="3532"/>
                  <a:pt x="5654" y="3548"/>
                  <a:pt x="5352" y="3600"/>
                </a:cubicBezTo>
                <a:cubicBezTo>
                  <a:pt x="5193" y="3627"/>
                  <a:pt x="5248" y="3650"/>
                  <a:pt x="5467" y="3650"/>
                </a:cubicBezTo>
                <a:cubicBezTo>
                  <a:pt x="5686" y="3650"/>
                  <a:pt x="5921" y="3733"/>
                  <a:pt x="5985" y="3836"/>
                </a:cubicBezTo>
                <a:cubicBezTo>
                  <a:pt x="6122" y="4054"/>
                  <a:pt x="6412" y="4100"/>
                  <a:pt x="7009" y="3999"/>
                </a:cubicBezTo>
                <a:cubicBezTo>
                  <a:pt x="7302" y="3949"/>
                  <a:pt x="7442" y="3945"/>
                  <a:pt x="7446" y="3987"/>
                </a:cubicBezTo>
                <a:cubicBezTo>
                  <a:pt x="7450" y="4021"/>
                  <a:pt x="7929" y="4052"/>
                  <a:pt x="8505" y="4055"/>
                </a:cubicBezTo>
                <a:cubicBezTo>
                  <a:pt x="9457" y="4060"/>
                  <a:pt x="9466" y="4064"/>
                  <a:pt x="8620" y="4087"/>
                </a:cubicBezTo>
                <a:cubicBezTo>
                  <a:pt x="8108" y="4101"/>
                  <a:pt x="7531" y="4137"/>
                  <a:pt x="7343" y="4169"/>
                </a:cubicBezTo>
                <a:cubicBezTo>
                  <a:pt x="7098" y="4209"/>
                  <a:pt x="7003" y="4207"/>
                  <a:pt x="6998" y="4163"/>
                </a:cubicBezTo>
                <a:cubicBezTo>
                  <a:pt x="6993" y="4123"/>
                  <a:pt x="6298" y="4100"/>
                  <a:pt x="5122" y="4100"/>
                </a:cubicBezTo>
                <a:lnTo>
                  <a:pt x="3257" y="4100"/>
                </a:lnTo>
                <a:lnTo>
                  <a:pt x="3257" y="4352"/>
                </a:lnTo>
                <a:lnTo>
                  <a:pt x="3257" y="4603"/>
                </a:lnTo>
                <a:lnTo>
                  <a:pt x="6054" y="4591"/>
                </a:lnTo>
                <a:cubicBezTo>
                  <a:pt x="8033" y="4583"/>
                  <a:pt x="8850" y="4559"/>
                  <a:pt x="8850" y="4512"/>
                </a:cubicBezTo>
                <a:cubicBezTo>
                  <a:pt x="8850" y="4475"/>
                  <a:pt x="9062" y="4458"/>
                  <a:pt x="9322" y="4475"/>
                </a:cubicBezTo>
                <a:cubicBezTo>
                  <a:pt x="9583" y="4492"/>
                  <a:pt x="9677" y="4527"/>
                  <a:pt x="9530" y="4553"/>
                </a:cubicBezTo>
                <a:cubicBezTo>
                  <a:pt x="9382" y="4579"/>
                  <a:pt x="9875" y="4599"/>
                  <a:pt x="10634" y="4599"/>
                </a:cubicBezTo>
                <a:cubicBezTo>
                  <a:pt x="11978" y="4599"/>
                  <a:pt x="12021" y="4594"/>
                  <a:pt x="12039" y="4351"/>
                </a:cubicBezTo>
                <a:cubicBezTo>
                  <a:pt x="12052" y="4165"/>
                  <a:pt x="11881" y="4100"/>
                  <a:pt x="11383" y="4100"/>
                </a:cubicBezTo>
                <a:cubicBezTo>
                  <a:pt x="11013" y="4100"/>
                  <a:pt x="10715" y="4078"/>
                  <a:pt x="10715" y="4052"/>
                </a:cubicBezTo>
                <a:cubicBezTo>
                  <a:pt x="10715" y="4025"/>
                  <a:pt x="11004" y="4015"/>
                  <a:pt x="11359" y="4030"/>
                </a:cubicBezTo>
                <a:cubicBezTo>
                  <a:pt x="11890" y="4051"/>
                  <a:pt x="12008" y="3943"/>
                  <a:pt x="12004" y="3428"/>
                </a:cubicBezTo>
                <a:cubicBezTo>
                  <a:pt x="12000" y="2882"/>
                  <a:pt x="11891" y="2800"/>
                  <a:pt x="11233" y="2798"/>
                </a:cubicBezTo>
                <a:cubicBezTo>
                  <a:pt x="10539" y="2797"/>
                  <a:pt x="10542" y="2793"/>
                  <a:pt x="11244" y="2749"/>
                </a:cubicBezTo>
                <a:cubicBezTo>
                  <a:pt x="11840" y="2712"/>
                  <a:pt x="12016" y="2623"/>
                  <a:pt x="12016" y="2350"/>
                </a:cubicBezTo>
                <a:cubicBezTo>
                  <a:pt x="12016" y="2007"/>
                  <a:pt x="11992" y="2000"/>
                  <a:pt x="10784" y="1993"/>
                </a:cubicBezTo>
                <a:cubicBezTo>
                  <a:pt x="10107" y="1989"/>
                  <a:pt x="8866" y="1980"/>
                  <a:pt x="8033" y="1972"/>
                </a:cubicBezTo>
                <a:cubicBezTo>
                  <a:pt x="7702" y="1969"/>
                  <a:pt x="7443" y="1968"/>
                  <a:pt x="7239" y="1970"/>
                </a:cubicBezTo>
                <a:close/>
                <a:moveTo>
                  <a:pt x="8298" y="4667"/>
                </a:moveTo>
                <a:cubicBezTo>
                  <a:pt x="4501" y="4663"/>
                  <a:pt x="3280" y="4738"/>
                  <a:pt x="5133" y="4862"/>
                </a:cubicBezTo>
                <a:cubicBezTo>
                  <a:pt x="6154" y="4930"/>
                  <a:pt x="6385" y="5127"/>
                  <a:pt x="5478" y="5160"/>
                </a:cubicBezTo>
                <a:cubicBezTo>
                  <a:pt x="5158" y="5171"/>
                  <a:pt x="3785" y="5176"/>
                  <a:pt x="2440" y="5171"/>
                </a:cubicBezTo>
                <a:cubicBezTo>
                  <a:pt x="47" y="5161"/>
                  <a:pt x="0" y="5164"/>
                  <a:pt x="0" y="5302"/>
                </a:cubicBezTo>
                <a:cubicBezTo>
                  <a:pt x="0" y="5436"/>
                  <a:pt x="99" y="5443"/>
                  <a:pt x="1980" y="5434"/>
                </a:cubicBezTo>
                <a:cubicBezTo>
                  <a:pt x="3817" y="5426"/>
                  <a:pt x="3972" y="5435"/>
                  <a:pt x="4109" y="5562"/>
                </a:cubicBezTo>
                <a:cubicBezTo>
                  <a:pt x="4246" y="5691"/>
                  <a:pt x="5122" y="5763"/>
                  <a:pt x="5122" y="5647"/>
                </a:cubicBezTo>
                <a:cubicBezTo>
                  <a:pt x="5122" y="5617"/>
                  <a:pt x="5338" y="5608"/>
                  <a:pt x="5605" y="5626"/>
                </a:cubicBezTo>
                <a:cubicBezTo>
                  <a:pt x="5871" y="5643"/>
                  <a:pt x="5979" y="5696"/>
                  <a:pt x="5847" y="5742"/>
                </a:cubicBezTo>
                <a:cubicBezTo>
                  <a:pt x="5539" y="5848"/>
                  <a:pt x="6189" y="5961"/>
                  <a:pt x="7032" y="5948"/>
                </a:cubicBezTo>
                <a:cubicBezTo>
                  <a:pt x="7389" y="5943"/>
                  <a:pt x="8108" y="5943"/>
                  <a:pt x="8620" y="5950"/>
                </a:cubicBezTo>
                <a:cubicBezTo>
                  <a:pt x="9133" y="5957"/>
                  <a:pt x="8497" y="5979"/>
                  <a:pt x="7216" y="5999"/>
                </a:cubicBezTo>
                <a:cubicBezTo>
                  <a:pt x="5935" y="6019"/>
                  <a:pt x="4564" y="6018"/>
                  <a:pt x="4166" y="5997"/>
                </a:cubicBezTo>
                <a:cubicBezTo>
                  <a:pt x="3175" y="5943"/>
                  <a:pt x="2203" y="6017"/>
                  <a:pt x="2405" y="6131"/>
                </a:cubicBezTo>
                <a:cubicBezTo>
                  <a:pt x="2511" y="6191"/>
                  <a:pt x="3035" y="6231"/>
                  <a:pt x="3844" y="6241"/>
                </a:cubicBezTo>
                <a:cubicBezTo>
                  <a:pt x="4953" y="6255"/>
                  <a:pt x="5088" y="6274"/>
                  <a:pt x="4834" y="6382"/>
                </a:cubicBezTo>
                <a:cubicBezTo>
                  <a:pt x="4623" y="6473"/>
                  <a:pt x="4717" y="6504"/>
                  <a:pt x="5179" y="6497"/>
                </a:cubicBezTo>
                <a:cubicBezTo>
                  <a:pt x="6340" y="6480"/>
                  <a:pt x="8167" y="6507"/>
                  <a:pt x="7573" y="6532"/>
                </a:cubicBezTo>
                <a:cubicBezTo>
                  <a:pt x="6669" y="6572"/>
                  <a:pt x="6881" y="6686"/>
                  <a:pt x="8022" y="6772"/>
                </a:cubicBezTo>
                <a:lnTo>
                  <a:pt x="9058" y="6850"/>
                </a:lnTo>
                <a:lnTo>
                  <a:pt x="7815" y="6850"/>
                </a:lnTo>
                <a:cubicBezTo>
                  <a:pt x="7132" y="6850"/>
                  <a:pt x="6447" y="6828"/>
                  <a:pt x="6295" y="6802"/>
                </a:cubicBezTo>
                <a:cubicBezTo>
                  <a:pt x="5746" y="6707"/>
                  <a:pt x="4567" y="6811"/>
                  <a:pt x="4788" y="6935"/>
                </a:cubicBezTo>
                <a:cubicBezTo>
                  <a:pt x="4944" y="7023"/>
                  <a:pt x="4826" y="7048"/>
                  <a:pt x="4362" y="7029"/>
                </a:cubicBezTo>
                <a:cubicBezTo>
                  <a:pt x="3946" y="7012"/>
                  <a:pt x="3707" y="7041"/>
                  <a:pt x="3671" y="7113"/>
                </a:cubicBezTo>
                <a:cubicBezTo>
                  <a:pt x="3630" y="7198"/>
                  <a:pt x="3569" y="7205"/>
                  <a:pt x="3407" y="7138"/>
                </a:cubicBezTo>
                <a:cubicBezTo>
                  <a:pt x="2973" y="6960"/>
                  <a:pt x="2287" y="7055"/>
                  <a:pt x="2509" y="7262"/>
                </a:cubicBezTo>
                <a:cubicBezTo>
                  <a:pt x="2634" y="7379"/>
                  <a:pt x="2746" y="7503"/>
                  <a:pt x="2762" y="7537"/>
                </a:cubicBezTo>
                <a:cubicBezTo>
                  <a:pt x="2780" y="7574"/>
                  <a:pt x="3300" y="7592"/>
                  <a:pt x="4074" y="7582"/>
                </a:cubicBezTo>
                <a:cubicBezTo>
                  <a:pt x="5310" y="7567"/>
                  <a:pt x="5357" y="7575"/>
                  <a:pt x="5455" y="7816"/>
                </a:cubicBezTo>
                <a:cubicBezTo>
                  <a:pt x="5529" y="7999"/>
                  <a:pt x="5354" y="8083"/>
                  <a:pt x="4799" y="8126"/>
                </a:cubicBezTo>
                <a:cubicBezTo>
                  <a:pt x="4274" y="8167"/>
                  <a:pt x="4158" y="8215"/>
                  <a:pt x="4419" y="8280"/>
                </a:cubicBezTo>
                <a:cubicBezTo>
                  <a:pt x="4917" y="8405"/>
                  <a:pt x="4701" y="8616"/>
                  <a:pt x="4028" y="8662"/>
                </a:cubicBezTo>
                <a:cubicBezTo>
                  <a:pt x="3734" y="8682"/>
                  <a:pt x="2840" y="8685"/>
                  <a:pt x="2037" y="8669"/>
                </a:cubicBezTo>
                <a:cubicBezTo>
                  <a:pt x="475" y="8639"/>
                  <a:pt x="-170" y="8693"/>
                  <a:pt x="276" y="8818"/>
                </a:cubicBezTo>
                <a:cubicBezTo>
                  <a:pt x="470" y="8872"/>
                  <a:pt x="1335" y="8899"/>
                  <a:pt x="3188" y="8910"/>
                </a:cubicBezTo>
                <a:cubicBezTo>
                  <a:pt x="4638" y="8918"/>
                  <a:pt x="7219" y="8917"/>
                  <a:pt x="8920" y="8908"/>
                </a:cubicBezTo>
                <a:lnTo>
                  <a:pt x="12004" y="8893"/>
                </a:lnTo>
                <a:lnTo>
                  <a:pt x="11969" y="8396"/>
                </a:lnTo>
                <a:lnTo>
                  <a:pt x="11935" y="7899"/>
                </a:lnTo>
                <a:lnTo>
                  <a:pt x="9806" y="7891"/>
                </a:lnTo>
                <a:lnTo>
                  <a:pt x="7688" y="7882"/>
                </a:lnTo>
                <a:lnTo>
                  <a:pt x="9875" y="7863"/>
                </a:lnTo>
                <a:lnTo>
                  <a:pt x="12062" y="7844"/>
                </a:lnTo>
                <a:lnTo>
                  <a:pt x="12050" y="7348"/>
                </a:lnTo>
                <a:cubicBezTo>
                  <a:pt x="12040" y="7038"/>
                  <a:pt x="11845" y="6850"/>
                  <a:pt x="11544" y="6850"/>
                </a:cubicBezTo>
                <a:cubicBezTo>
                  <a:pt x="11223" y="6850"/>
                  <a:pt x="11239" y="6828"/>
                  <a:pt x="11578" y="6784"/>
                </a:cubicBezTo>
                <a:cubicBezTo>
                  <a:pt x="11882" y="6745"/>
                  <a:pt x="12070" y="6520"/>
                  <a:pt x="12039" y="6233"/>
                </a:cubicBezTo>
                <a:cubicBezTo>
                  <a:pt x="11990" y="5792"/>
                  <a:pt x="11901" y="5750"/>
                  <a:pt x="11083" y="5750"/>
                </a:cubicBezTo>
                <a:cubicBezTo>
                  <a:pt x="10591" y="5750"/>
                  <a:pt x="10310" y="5729"/>
                  <a:pt x="10462" y="5703"/>
                </a:cubicBezTo>
                <a:cubicBezTo>
                  <a:pt x="10613" y="5676"/>
                  <a:pt x="11035" y="5666"/>
                  <a:pt x="11394" y="5681"/>
                </a:cubicBezTo>
                <a:cubicBezTo>
                  <a:pt x="11931" y="5703"/>
                  <a:pt x="12027" y="5616"/>
                  <a:pt x="11958" y="5189"/>
                </a:cubicBezTo>
                <a:lnTo>
                  <a:pt x="11877" y="4670"/>
                </a:lnTo>
                <a:lnTo>
                  <a:pt x="8298" y="4667"/>
                </a:lnTo>
                <a:close/>
                <a:moveTo>
                  <a:pt x="12016" y="8957"/>
                </a:moveTo>
                <a:lnTo>
                  <a:pt x="7170" y="8966"/>
                </a:lnTo>
                <a:cubicBezTo>
                  <a:pt x="2466" y="8973"/>
                  <a:pt x="2325" y="8977"/>
                  <a:pt x="2325" y="9087"/>
                </a:cubicBezTo>
                <a:cubicBezTo>
                  <a:pt x="2325" y="9211"/>
                  <a:pt x="2780" y="9231"/>
                  <a:pt x="3602" y="9143"/>
                </a:cubicBezTo>
                <a:cubicBezTo>
                  <a:pt x="4003" y="9100"/>
                  <a:pt x="4219" y="9122"/>
                  <a:pt x="4442" y="9231"/>
                </a:cubicBezTo>
                <a:cubicBezTo>
                  <a:pt x="4606" y="9310"/>
                  <a:pt x="4808" y="9400"/>
                  <a:pt x="4891" y="9430"/>
                </a:cubicBezTo>
                <a:cubicBezTo>
                  <a:pt x="4976" y="9460"/>
                  <a:pt x="5656" y="9474"/>
                  <a:pt x="6445" y="9461"/>
                </a:cubicBezTo>
                <a:cubicBezTo>
                  <a:pt x="7723" y="9441"/>
                  <a:pt x="7828" y="9451"/>
                  <a:pt x="7608" y="9558"/>
                </a:cubicBezTo>
                <a:cubicBezTo>
                  <a:pt x="7099" y="9804"/>
                  <a:pt x="7027" y="9816"/>
                  <a:pt x="6307" y="9752"/>
                </a:cubicBezTo>
                <a:cubicBezTo>
                  <a:pt x="5251" y="9658"/>
                  <a:pt x="4730" y="9732"/>
                  <a:pt x="4730" y="9979"/>
                </a:cubicBezTo>
                <a:cubicBezTo>
                  <a:pt x="4730" y="10166"/>
                  <a:pt x="4915" y="10214"/>
                  <a:pt x="5743" y="10250"/>
                </a:cubicBezTo>
                <a:cubicBezTo>
                  <a:pt x="6298" y="10274"/>
                  <a:pt x="6514" y="10295"/>
                  <a:pt x="6215" y="10297"/>
                </a:cubicBezTo>
                <a:cubicBezTo>
                  <a:pt x="5834" y="10299"/>
                  <a:pt x="5735" y="10395"/>
                  <a:pt x="5904" y="10619"/>
                </a:cubicBezTo>
                <a:cubicBezTo>
                  <a:pt x="6115" y="10898"/>
                  <a:pt x="6020" y="10954"/>
                  <a:pt x="5168" y="11045"/>
                </a:cubicBezTo>
                <a:cubicBezTo>
                  <a:pt x="4629" y="11103"/>
                  <a:pt x="4189" y="11181"/>
                  <a:pt x="4189" y="11220"/>
                </a:cubicBezTo>
                <a:cubicBezTo>
                  <a:pt x="4189" y="11302"/>
                  <a:pt x="5459" y="11365"/>
                  <a:pt x="6169" y="11317"/>
                </a:cubicBezTo>
                <a:cubicBezTo>
                  <a:pt x="6499" y="11296"/>
                  <a:pt x="6573" y="11335"/>
                  <a:pt x="6388" y="11435"/>
                </a:cubicBezTo>
                <a:cubicBezTo>
                  <a:pt x="6111" y="11583"/>
                  <a:pt x="6132" y="11583"/>
                  <a:pt x="8264" y="11592"/>
                </a:cubicBezTo>
                <a:cubicBezTo>
                  <a:pt x="9448" y="11597"/>
                  <a:pt x="10522" y="11612"/>
                  <a:pt x="10646" y="11625"/>
                </a:cubicBezTo>
                <a:cubicBezTo>
                  <a:pt x="11074" y="11671"/>
                  <a:pt x="11549" y="11650"/>
                  <a:pt x="11831" y="11571"/>
                </a:cubicBezTo>
                <a:cubicBezTo>
                  <a:pt x="12345" y="11428"/>
                  <a:pt x="12132" y="11399"/>
                  <a:pt x="10485" y="11399"/>
                </a:cubicBezTo>
                <a:cubicBezTo>
                  <a:pt x="9588" y="11399"/>
                  <a:pt x="8850" y="11382"/>
                  <a:pt x="8850" y="11361"/>
                </a:cubicBezTo>
                <a:cubicBezTo>
                  <a:pt x="8850" y="11340"/>
                  <a:pt x="9526" y="11324"/>
                  <a:pt x="10358" y="11325"/>
                </a:cubicBezTo>
                <a:cubicBezTo>
                  <a:pt x="11845" y="11325"/>
                  <a:pt x="11882" y="11320"/>
                  <a:pt x="11946" y="11087"/>
                </a:cubicBezTo>
                <a:lnTo>
                  <a:pt x="12004" y="10850"/>
                </a:lnTo>
                <a:lnTo>
                  <a:pt x="10082" y="10841"/>
                </a:lnTo>
                <a:lnTo>
                  <a:pt x="8148" y="10832"/>
                </a:lnTo>
                <a:lnTo>
                  <a:pt x="10105" y="10813"/>
                </a:lnTo>
                <a:lnTo>
                  <a:pt x="12062" y="10794"/>
                </a:lnTo>
                <a:lnTo>
                  <a:pt x="12039" y="10549"/>
                </a:lnTo>
                <a:lnTo>
                  <a:pt x="12016" y="10303"/>
                </a:lnTo>
                <a:lnTo>
                  <a:pt x="10036" y="10333"/>
                </a:lnTo>
                <a:cubicBezTo>
                  <a:pt x="8790" y="10351"/>
                  <a:pt x="7924" y="10341"/>
                  <a:pt x="7723" y="10306"/>
                </a:cubicBezTo>
                <a:cubicBezTo>
                  <a:pt x="7503" y="10268"/>
                  <a:pt x="8072" y="10250"/>
                  <a:pt x="9518" y="10250"/>
                </a:cubicBezTo>
                <a:cubicBezTo>
                  <a:pt x="10686" y="10250"/>
                  <a:pt x="11658" y="10232"/>
                  <a:pt x="11682" y="10212"/>
                </a:cubicBezTo>
                <a:cubicBezTo>
                  <a:pt x="11706" y="10191"/>
                  <a:pt x="11815" y="10020"/>
                  <a:pt x="11923" y="9831"/>
                </a:cubicBezTo>
                <a:cubicBezTo>
                  <a:pt x="12106" y="9513"/>
                  <a:pt x="12055" y="9489"/>
                  <a:pt x="11233" y="9513"/>
                </a:cubicBezTo>
                <a:cubicBezTo>
                  <a:pt x="10745" y="9526"/>
                  <a:pt x="10062" y="9518"/>
                  <a:pt x="9714" y="9494"/>
                </a:cubicBezTo>
                <a:cubicBezTo>
                  <a:pt x="9281" y="9465"/>
                  <a:pt x="9551" y="9451"/>
                  <a:pt x="10565" y="9450"/>
                </a:cubicBezTo>
                <a:cubicBezTo>
                  <a:pt x="12038" y="9450"/>
                  <a:pt x="12056" y="9447"/>
                  <a:pt x="12039" y="9204"/>
                </a:cubicBezTo>
                <a:lnTo>
                  <a:pt x="12016" y="8957"/>
                </a:lnTo>
                <a:close/>
                <a:moveTo>
                  <a:pt x="2797" y="11610"/>
                </a:moveTo>
                <a:cubicBezTo>
                  <a:pt x="1719" y="11614"/>
                  <a:pt x="1393" y="11639"/>
                  <a:pt x="1393" y="11716"/>
                </a:cubicBezTo>
                <a:cubicBezTo>
                  <a:pt x="1393" y="11772"/>
                  <a:pt x="1053" y="11857"/>
                  <a:pt x="633" y="11907"/>
                </a:cubicBezTo>
                <a:cubicBezTo>
                  <a:pt x="8" y="11981"/>
                  <a:pt x="-25" y="12011"/>
                  <a:pt x="460" y="12074"/>
                </a:cubicBezTo>
                <a:cubicBezTo>
                  <a:pt x="786" y="12116"/>
                  <a:pt x="1291" y="12148"/>
                  <a:pt x="1577" y="12145"/>
                </a:cubicBezTo>
                <a:cubicBezTo>
                  <a:pt x="3447" y="12121"/>
                  <a:pt x="4615" y="12155"/>
                  <a:pt x="4362" y="12225"/>
                </a:cubicBezTo>
                <a:cubicBezTo>
                  <a:pt x="4213" y="12267"/>
                  <a:pt x="4345" y="12335"/>
                  <a:pt x="4661" y="12375"/>
                </a:cubicBezTo>
                <a:cubicBezTo>
                  <a:pt x="5061" y="12427"/>
                  <a:pt x="5082" y="12450"/>
                  <a:pt x="4719" y="12450"/>
                </a:cubicBezTo>
                <a:cubicBezTo>
                  <a:pt x="3971" y="12450"/>
                  <a:pt x="4069" y="12634"/>
                  <a:pt x="4834" y="12666"/>
                </a:cubicBezTo>
                <a:cubicBezTo>
                  <a:pt x="5701" y="12702"/>
                  <a:pt x="6290" y="13135"/>
                  <a:pt x="5593" y="13225"/>
                </a:cubicBezTo>
                <a:cubicBezTo>
                  <a:pt x="5300" y="13263"/>
                  <a:pt x="5098" y="13335"/>
                  <a:pt x="5156" y="13385"/>
                </a:cubicBezTo>
                <a:cubicBezTo>
                  <a:pt x="5214" y="13434"/>
                  <a:pt x="5099" y="13517"/>
                  <a:pt x="4891" y="13569"/>
                </a:cubicBezTo>
                <a:cubicBezTo>
                  <a:pt x="4668" y="13625"/>
                  <a:pt x="4728" y="13701"/>
                  <a:pt x="5041" y="13754"/>
                </a:cubicBezTo>
                <a:cubicBezTo>
                  <a:pt x="5520" y="13837"/>
                  <a:pt x="5419" y="13843"/>
                  <a:pt x="4005" y="13824"/>
                </a:cubicBezTo>
                <a:cubicBezTo>
                  <a:pt x="2500" y="13803"/>
                  <a:pt x="2437" y="13809"/>
                  <a:pt x="2152" y="14000"/>
                </a:cubicBezTo>
                <a:cubicBezTo>
                  <a:pt x="1800" y="14236"/>
                  <a:pt x="2752" y="14612"/>
                  <a:pt x="3614" y="14577"/>
                </a:cubicBezTo>
                <a:cubicBezTo>
                  <a:pt x="4001" y="14561"/>
                  <a:pt x="4189" y="14603"/>
                  <a:pt x="4189" y="14701"/>
                </a:cubicBezTo>
                <a:cubicBezTo>
                  <a:pt x="4189" y="14826"/>
                  <a:pt x="4371" y="14850"/>
                  <a:pt x="5352" y="14850"/>
                </a:cubicBezTo>
                <a:cubicBezTo>
                  <a:pt x="6212" y="14850"/>
                  <a:pt x="6526" y="14877"/>
                  <a:pt x="6526" y="14952"/>
                </a:cubicBezTo>
                <a:cubicBezTo>
                  <a:pt x="6526" y="15010"/>
                  <a:pt x="6968" y="15072"/>
                  <a:pt x="7573" y="15098"/>
                </a:cubicBezTo>
                <a:cubicBezTo>
                  <a:pt x="8149" y="15123"/>
                  <a:pt x="8901" y="15133"/>
                  <a:pt x="9242" y="15121"/>
                </a:cubicBezTo>
                <a:cubicBezTo>
                  <a:pt x="9583" y="15109"/>
                  <a:pt x="10339" y="15099"/>
                  <a:pt x="10934" y="15099"/>
                </a:cubicBezTo>
                <a:lnTo>
                  <a:pt x="12016" y="15099"/>
                </a:lnTo>
                <a:lnTo>
                  <a:pt x="12039" y="14326"/>
                </a:lnTo>
                <a:cubicBezTo>
                  <a:pt x="12048" y="13894"/>
                  <a:pt x="11857" y="13539"/>
                  <a:pt x="11613" y="13523"/>
                </a:cubicBezTo>
                <a:cubicBezTo>
                  <a:pt x="11342" y="13505"/>
                  <a:pt x="11358" y="13458"/>
                  <a:pt x="11647" y="13401"/>
                </a:cubicBezTo>
                <a:cubicBezTo>
                  <a:pt x="11904" y="13349"/>
                  <a:pt x="12108" y="13181"/>
                  <a:pt x="12108" y="13028"/>
                </a:cubicBezTo>
                <a:lnTo>
                  <a:pt x="12108" y="12750"/>
                </a:lnTo>
                <a:lnTo>
                  <a:pt x="9932" y="12750"/>
                </a:lnTo>
                <a:cubicBezTo>
                  <a:pt x="7382" y="12750"/>
                  <a:pt x="7561" y="12686"/>
                  <a:pt x="10128" y="12679"/>
                </a:cubicBezTo>
                <a:lnTo>
                  <a:pt x="11877" y="12674"/>
                </a:lnTo>
                <a:lnTo>
                  <a:pt x="12016" y="12194"/>
                </a:lnTo>
                <a:cubicBezTo>
                  <a:pt x="12174" y="11635"/>
                  <a:pt x="12239" y="11642"/>
                  <a:pt x="7101" y="11676"/>
                </a:cubicBezTo>
                <a:cubicBezTo>
                  <a:pt x="5500" y="11687"/>
                  <a:pt x="4189" y="11675"/>
                  <a:pt x="4189" y="11651"/>
                </a:cubicBezTo>
                <a:cubicBezTo>
                  <a:pt x="4189" y="11626"/>
                  <a:pt x="3565" y="11608"/>
                  <a:pt x="2797" y="11610"/>
                </a:cubicBezTo>
                <a:close/>
                <a:moveTo>
                  <a:pt x="8793" y="15172"/>
                </a:moveTo>
                <a:cubicBezTo>
                  <a:pt x="5782" y="15170"/>
                  <a:pt x="5593" y="15176"/>
                  <a:pt x="5593" y="15280"/>
                </a:cubicBezTo>
                <a:cubicBezTo>
                  <a:pt x="5593" y="15341"/>
                  <a:pt x="5816" y="15399"/>
                  <a:pt x="6088" y="15409"/>
                </a:cubicBezTo>
                <a:cubicBezTo>
                  <a:pt x="6433" y="15422"/>
                  <a:pt x="6434" y="15467"/>
                  <a:pt x="6100" y="15562"/>
                </a:cubicBezTo>
                <a:cubicBezTo>
                  <a:pt x="5762" y="15657"/>
                  <a:pt x="5400" y="15689"/>
                  <a:pt x="4868" y="15667"/>
                </a:cubicBezTo>
                <a:cubicBezTo>
                  <a:pt x="4246" y="15641"/>
                  <a:pt x="4130" y="15670"/>
                  <a:pt x="4201" y="15830"/>
                </a:cubicBezTo>
                <a:cubicBezTo>
                  <a:pt x="4248" y="15937"/>
                  <a:pt x="4260" y="16041"/>
                  <a:pt x="4235" y="16062"/>
                </a:cubicBezTo>
                <a:cubicBezTo>
                  <a:pt x="4211" y="16083"/>
                  <a:pt x="4177" y="16117"/>
                  <a:pt x="4155" y="16138"/>
                </a:cubicBezTo>
                <a:cubicBezTo>
                  <a:pt x="4133" y="16158"/>
                  <a:pt x="3900" y="16203"/>
                  <a:pt x="3637" y="16237"/>
                </a:cubicBezTo>
                <a:cubicBezTo>
                  <a:pt x="3015" y="16317"/>
                  <a:pt x="3494" y="16450"/>
                  <a:pt x="4408" y="16450"/>
                </a:cubicBezTo>
                <a:cubicBezTo>
                  <a:pt x="4866" y="16450"/>
                  <a:pt x="5122" y="16496"/>
                  <a:pt x="5122" y="16580"/>
                </a:cubicBezTo>
                <a:cubicBezTo>
                  <a:pt x="5122" y="16674"/>
                  <a:pt x="5319" y="16702"/>
                  <a:pt x="5812" y="16682"/>
                </a:cubicBezTo>
                <a:cubicBezTo>
                  <a:pt x="6188" y="16667"/>
                  <a:pt x="6616" y="16675"/>
                  <a:pt x="6767" y="16702"/>
                </a:cubicBezTo>
                <a:cubicBezTo>
                  <a:pt x="6919" y="16728"/>
                  <a:pt x="6792" y="16749"/>
                  <a:pt x="6491" y="16749"/>
                </a:cubicBezTo>
                <a:cubicBezTo>
                  <a:pt x="6158" y="16749"/>
                  <a:pt x="6034" y="16799"/>
                  <a:pt x="6169" y="16875"/>
                </a:cubicBezTo>
                <a:cubicBezTo>
                  <a:pt x="6318" y="16959"/>
                  <a:pt x="6180" y="16999"/>
                  <a:pt x="5755" y="16999"/>
                </a:cubicBezTo>
                <a:cubicBezTo>
                  <a:pt x="5395" y="16999"/>
                  <a:pt x="5122" y="17052"/>
                  <a:pt x="5122" y="17120"/>
                </a:cubicBezTo>
                <a:cubicBezTo>
                  <a:pt x="5122" y="17187"/>
                  <a:pt x="4897" y="17249"/>
                  <a:pt x="4615" y="17259"/>
                </a:cubicBezTo>
                <a:cubicBezTo>
                  <a:pt x="4334" y="17269"/>
                  <a:pt x="4039" y="17345"/>
                  <a:pt x="3971" y="17426"/>
                </a:cubicBezTo>
                <a:cubicBezTo>
                  <a:pt x="3690" y="17761"/>
                  <a:pt x="3134" y="18050"/>
                  <a:pt x="2762" y="18050"/>
                </a:cubicBezTo>
                <a:cubicBezTo>
                  <a:pt x="2545" y="18050"/>
                  <a:pt x="2377" y="18173"/>
                  <a:pt x="2394" y="18323"/>
                </a:cubicBezTo>
                <a:cubicBezTo>
                  <a:pt x="2418" y="18540"/>
                  <a:pt x="2597" y="18602"/>
                  <a:pt x="3257" y="18625"/>
                </a:cubicBezTo>
                <a:cubicBezTo>
                  <a:pt x="4095" y="18653"/>
                  <a:pt x="4879" y="18899"/>
                  <a:pt x="4132" y="18899"/>
                </a:cubicBezTo>
                <a:cubicBezTo>
                  <a:pt x="3911" y="18899"/>
                  <a:pt x="3729" y="18956"/>
                  <a:pt x="3729" y="19025"/>
                </a:cubicBezTo>
                <a:cubicBezTo>
                  <a:pt x="3729" y="19094"/>
                  <a:pt x="3882" y="19150"/>
                  <a:pt x="4074" y="19150"/>
                </a:cubicBezTo>
                <a:cubicBezTo>
                  <a:pt x="4605" y="19150"/>
                  <a:pt x="4493" y="19449"/>
                  <a:pt x="3959" y="19456"/>
                </a:cubicBezTo>
                <a:cubicBezTo>
                  <a:pt x="3703" y="19459"/>
                  <a:pt x="3232" y="19458"/>
                  <a:pt x="2912" y="19453"/>
                </a:cubicBezTo>
                <a:cubicBezTo>
                  <a:pt x="2579" y="19449"/>
                  <a:pt x="2325" y="19500"/>
                  <a:pt x="2325" y="19573"/>
                </a:cubicBezTo>
                <a:cubicBezTo>
                  <a:pt x="2325" y="19681"/>
                  <a:pt x="2545" y="19700"/>
                  <a:pt x="3740" y="19700"/>
                </a:cubicBezTo>
                <a:cubicBezTo>
                  <a:pt x="5031" y="19700"/>
                  <a:pt x="5120" y="19711"/>
                  <a:pt x="4834" y="19833"/>
                </a:cubicBezTo>
                <a:cubicBezTo>
                  <a:pt x="4576" y="19943"/>
                  <a:pt x="4647" y="19960"/>
                  <a:pt x="5283" y="19934"/>
                </a:cubicBezTo>
                <a:cubicBezTo>
                  <a:pt x="6308" y="19892"/>
                  <a:pt x="6326" y="20064"/>
                  <a:pt x="5306" y="20173"/>
                </a:cubicBezTo>
                <a:cubicBezTo>
                  <a:pt x="4863" y="20221"/>
                  <a:pt x="4649" y="20303"/>
                  <a:pt x="4776" y="20375"/>
                </a:cubicBezTo>
                <a:cubicBezTo>
                  <a:pt x="4895" y="20442"/>
                  <a:pt x="4835" y="20502"/>
                  <a:pt x="4650" y="20510"/>
                </a:cubicBezTo>
                <a:cubicBezTo>
                  <a:pt x="4465" y="20518"/>
                  <a:pt x="4162" y="20578"/>
                  <a:pt x="3971" y="20644"/>
                </a:cubicBezTo>
                <a:cubicBezTo>
                  <a:pt x="3699" y="20738"/>
                  <a:pt x="3763" y="20759"/>
                  <a:pt x="4293" y="20737"/>
                </a:cubicBezTo>
                <a:cubicBezTo>
                  <a:pt x="4666" y="20722"/>
                  <a:pt x="5267" y="20729"/>
                  <a:pt x="5628" y="20753"/>
                </a:cubicBezTo>
                <a:cubicBezTo>
                  <a:pt x="6132" y="20787"/>
                  <a:pt x="6058" y="20799"/>
                  <a:pt x="5294" y="20799"/>
                </a:cubicBezTo>
                <a:cubicBezTo>
                  <a:pt x="4413" y="20800"/>
                  <a:pt x="4304" y="20828"/>
                  <a:pt x="4304" y="21050"/>
                </a:cubicBezTo>
                <a:cubicBezTo>
                  <a:pt x="4304" y="21301"/>
                  <a:pt x="4455" y="21322"/>
                  <a:pt x="6261" y="21301"/>
                </a:cubicBezTo>
                <a:cubicBezTo>
                  <a:pt x="7044" y="21292"/>
                  <a:pt x="7092" y="21301"/>
                  <a:pt x="6560" y="21369"/>
                </a:cubicBezTo>
                <a:cubicBezTo>
                  <a:pt x="6087" y="21431"/>
                  <a:pt x="6065" y="21466"/>
                  <a:pt x="6480" y="21519"/>
                </a:cubicBezTo>
                <a:cubicBezTo>
                  <a:pt x="6834" y="21565"/>
                  <a:pt x="7863" y="21587"/>
                  <a:pt x="9449" y="21582"/>
                </a:cubicBezTo>
                <a:cubicBezTo>
                  <a:pt x="11625" y="21575"/>
                  <a:pt x="11898" y="21563"/>
                  <a:pt x="12039" y="21456"/>
                </a:cubicBezTo>
                <a:cubicBezTo>
                  <a:pt x="12180" y="21349"/>
                  <a:pt x="12042" y="21339"/>
                  <a:pt x="10726" y="21360"/>
                </a:cubicBezTo>
                <a:cubicBezTo>
                  <a:pt x="9925" y="21372"/>
                  <a:pt x="9167" y="21364"/>
                  <a:pt x="9035" y="21341"/>
                </a:cubicBezTo>
                <a:cubicBezTo>
                  <a:pt x="8903" y="21318"/>
                  <a:pt x="9517" y="21300"/>
                  <a:pt x="10404" y="21300"/>
                </a:cubicBezTo>
                <a:lnTo>
                  <a:pt x="12016" y="21300"/>
                </a:lnTo>
                <a:lnTo>
                  <a:pt x="12039" y="21050"/>
                </a:lnTo>
                <a:cubicBezTo>
                  <a:pt x="12053" y="20850"/>
                  <a:pt x="11898" y="20798"/>
                  <a:pt x="11267" y="20793"/>
                </a:cubicBezTo>
                <a:cubicBezTo>
                  <a:pt x="10555" y="20788"/>
                  <a:pt x="10554" y="20786"/>
                  <a:pt x="11290" y="20765"/>
                </a:cubicBezTo>
                <a:cubicBezTo>
                  <a:pt x="11784" y="20751"/>
                  <a:pt x="12108" y="20695"/>
                  <a:pt x="12108" y="20621"/>
                </a:cubicBezTo>
                <a:cubicBezTo>
                  <a:pt x="12108" y="20541"/>
                  <a:pt x="11828" y="20498"/>
                  <a:pt x="11290" y="20494"/>
                </a:cubicBezTo>
                <a:cubicBezTo>
                  <a:pt x="10569" y="20489"/>
                  <a:pt x="10572" y="20486"/>
                  <a:pt x="11256" y="20466"/>
                </a:cubicBezTo>
                <a:cubicBezTo>
                  <a:pt x="11835" y="20450"/>
                  <a:pt x="12016" y="20389"/>
                  <a:pt x="11992" y="20222"/>
                </a:cubicBezTo>
                <a:lnTo>
                  <a:pt x="11958" y="20000"/>
                </a:lnTo>
                <a:lnTo>
                  <a:pt x="10059" y="19999"/>
                </a:lnTo>
                <a:cubicBezTo>
                  <a:pt x="9011" y="19998"/>
                  <a:pt x="8385" y="19981"/>
                  <a:pt x="8666" y="19961"/>
                </a:cubicBezTo>
                <a:cubicBezTo>
                  <a:pt x="8948" y="19941"/>
                  <a:pt x="9291" y="19891"/>
                  <a:pt x="9437" y="19850"/>
                </a:cubicBezTo>
                <a:cubicBezTo>
                  <a:pt x="9649" y="19790"/>
                  <a:pt x="9719" y="19793"/>
                  <a:pt x="9748" y="19862"/>
                </a:cubicBezTo>
                <a:cubicBezTo>
                  <a:pt x="9804" y="19995"/>
                  <a:pt x="12108" y="19983"/>
                  <a:pt x="12108" y="19850"/>
                </a:cubicBezTo>
                <a:cubicBezTo>
                  <a:pt x="12108" y="19790"/>
                  <a:pt x="11777" y="19747"/>
                  <a:pt x="11290" y="19744"/>
                </a:cubicBezTo>
                <a:cubicBezTo>
                  <a:pt x="10548" y="19739"/>
                  <a:pt x="10549" y="19736"/>
                  <a:pt x="11267" y="19716"/>
                </a:cubicBezTo>
                <a:cubicBezTo>
                  <a:pt x="11988" y="19695"/>
                  <a:pt x="12052" y="19568"/>
                  <a:pt x="11969" y="18234"/>
                </a:cubicBezTo>
                <a:lnTo>
                  <a:pt x="11877" y="16775"/>
                </a:lnTo>
                <a:lnTo>
                  <a:pt x="9898" y="16780"/>
                </a:lnTo>
                <a:cubicBezTo>
                  <a:pt x="8809" y="16783"/>
                  <a:pt x="7918" y="16767"/>
                  <a:pt x="7918" y="16743"/>
                </a:cubicBezTo>
                <a:cubicBezTo>
                  <a:pt x="7918" y="16719"/>
                  <a:pt x="8730" y="16699"/>
                  <a:pt x="9725" y="16699"/>
                </a:cubicBezTo>
                <a:cubicBezTo>
                  <a:pt x="11676" y="16699"/>
                  <a:pt x="12094" y="16635"/>
                  <a:pt x="12108" y="16331"/>
                </a:cubicBezTo>
                <a:cubicBezTo>
                  <a:pt x="12114" y="16187"/>
                  <a:pt x="12112" y="16187"/>
                  <a:pt x="9576" y="16210"/>
                </a:cubicBezTo>
                <a:cubicBezTo>
                  <a:pt x="8179" y="16222"/>
                  <a:pt x="7143" y="16214"/>
                  <a:pt x="7274" y="16191"/>
                </a:cubicBezTo>
                <a:cubicBezTo>
                  <a:pt x="7405" y="16169"/>
                  <a:pt x="8540" y="16150"/>
                  <a:pt x="9806" y="16150"/>
                </a:cubicBezTo>
                <a:cubicBezTo>
                  <a:pt x="11797" y="16150"/>
                  <a:pt x="12108" y="16136"/>
                  <a:pt x="12108" y="16050"/>
                </a:cubicBezTo>
                <a:cubicBezTo>
                  <a:pt x="12108" y="15969"/>
                  <a:pt x="11768" y="15948"/>
                  <a:pt x="10358" y="15941"/>
                </a:cubicBezTo>
                <a:lnTo>
                  <a:pt x="8620" y="15933"/>
                </a:lnTo>
                <a:lnTo>
                  <a:pt x="10324" y="15913"/>
                </a:lnTo>
                <a:lnTo>
                  <a:pt x="12027" y="15894"/>
                </a:lnTo>
                <a:lnTo>
                  <a:pt x="12016" y="15535"/>
                </a:lnTo>
                <a:lnTo>
                  <a:pt x="12004" y="15175"/>
                </a:lnTo>
                <a:lnTo>
                  <a:pt x="8793" y="15172"/>
                </a:lnTo>
                <a:close/>
              </a:path>
            </a:pathLst>
          </a:custGeom>
          <a:ln w="12700">
            <a:miter lim="400000"/>
          </a:ln>
        </p:spPr>
      </p:pic>
      <p:pic>
        <p:nvPicPr>
          <p:cNvPr id="340" name="pasted-movie.png" descr="pasted-movie.png"/>
          <p:cNvPicPr>
            <a:picLocks noChangeAspect="1"/>
          </p:cNvPicPr>
          <p:nvPr/>
        </p:nvPicPr>
        <p:blipFill>
          <a:blip r:embed="rId8"/>
          <a:stretch>
            <a:fillRect/>
          </a:stretch>
        </p:blipFill>
        <p:spPr>
          <a:xfrm>
            <a:off x="4655930" y="919983"/>
            <a:ext cx="1069828" cy="7069684"/>
          </a:xfrm>
          <a:prstGeom prst="rect">
            <a:avLst/>
          </a:prstGeom>
          <a:ln w="12700">
            <a:miter lim="400000"/>
          </a:ln>
        </p:spPr>
      </p:pic>
      <p:grpSp>
        <p:nvGrpSpPr>
          <p:cNvPr id="344" name="Group"/>
          <p:cNvGrpSpPr/>
          <p:nvPr/>
        </p:nvGrpSpPr>
        <p:grpSpPr>
          <a:xfrm>
            <a:off x="444859" y="880982"/>
            <a:ext cx="2135133" cy="7770004"/>
            <a:chOff x="0" y="0"/>
            <a:chExt cx="2135132" cy="7770003"/>
          </a:xfrm>
        </p:grpSpPr>
        <p:pic>
          <p:nvPicPr>
            <p:cNvPr id="341" name="pasted-movie.png" descr="pasted-movie.png"/>
            <p:cNvPicPr>
              <a:picLocks noChangeAspect="1"/>
            </p:cNvPicPr>
            <p:nvPr/>
          </p:nvPicPr>
          <p:blipFill>
            <a:blip r:embed="rId9"/>
            <a:srcRect l="1720" t="27" r="21" b="315"/>
            <a:stretch>
              <a:fillRect/>
            </a:stretch>
          </p:blipFill>
          <p:spPr>
            <a:xfrm>
              <a:off x="10961" y="15573"/>
              <a:ext cx="2022851" cy="7754431"/>
            </a:xfrm>
            <a:custGeom>
              <a:avLst/>
              <a:gdLst/>
              <a:ahLst/>
              <a:cxnLst>
                <a:cxn ang="0">
                  <a:pos x="wd2" y="hd2"/>
                </a:cxn>
                <a:cxn ang="5400000">
                  <a:pos x="wd2" y="hd2"/>
                </a:cxn>
                <a:cxn ang="10800000">
                  <a:pos x="wd2" y="hd2"/>
                </a:cxn>
                <a:cxn ang="16200000">
                  <a:pos x="wd2" y="hd2"/>
                </a:cxn>
              </a:cxnLst>
              <a:rect l="0" t="0" r="r" b="b"/>
              <a:pathLst>
                <a:path w="21435" h="21555" extrusionOk="0">
                  <a:moveTo>
                    <a:pt x="11990" y="0"/>
                  </a:moveTo>
                  <a:cubicBezTo>
                    <a:pt x="11913" y="0"/>
                    <a:pt x="11835" y="4"/>
                    <a:pt x="11776" y="10"/>
                  </a:cubicBezTo>
                  <a:cubicBezTo>
                    <a:pt x="11658" y="22"/>
                    <a:pt x="11754" y="32"/>
                    <a:pt x="11990" y="32"/>
                  </a:cubicBezTo>
                  <a:cubicBezTo>
                    <a:pt x="12227" y="32"/>
                    <a:pt x="12323" y="22"/>
                    <a:pt x="12205" y="10"/>
                  </a:cubicBezTo>
                  <a:cubicBezTo>
                    <a:pt x="12146" y="4"/>
                    <a:pt x="12068" y="0"/>
                    <a:pt x="11990" y="0"/>
                  </a:cubicBezTo>
                  <a:close/>
                  <a:moveTo>
                    <a:pt x="13008" y="140"/>
                  </a:moveTo>
                  <a:lnTo>
                    <a:pt x="9846" y="152"/>
                  </a:lnTo>
                  <a:lnTo>
                    <a:pt x="9799" y="5006"/>
                  </a:lnTo>
                  <a:lnTo>
                    <a:pt x="9757" y="9861"/>
                  </a:lnTo>
                  <a:lnTo>
                    <a:pt x="8365" y="9846"/>
                  </a:lnTo>
                  <a:cubicBezTo>
                    <a:pt x="7580" y="9838"/>
                    <a:pt x="6894" y="9850"/>
                    <a:pt x="6797" y="9876"/>
                  </a:cubicBezTo>
                  <a:cubicBezTo>
                    <a:pt x="6650" y="9915"/>
                    <a:pt x="6355" y="11152"/>
                    <a:pt x="6330" y="11836"/>
                  </a:cubicBezTo>
                  <a:cubicBezTo>
                    <a:pt x="6324" y="11996"/>
                    <a:pt x="6257" y="12050"/>
                    <a:pt x="6065" y="12050"/>
                  </a:cubicBezTo>
                  <a:cubicBezTo>
                    <a:pt x="5916" y="12050"/>
                    <a:pt x="5808" y="12092"/>
                    <a:pt x="5808" y="12148"/>
                  </a:cubicBezTo>
                  <a:cubicBezTo>
                    <a:pt x="5808" y="12201"/>
                    <a:pt x="5700" y="12267"/>
                    <a:pt x="5569" y="12294"/>
                  </a:cubicBezTo>
                  <a:cubicBezTo>
                    <a:pt x="5386" y="12333"/>
                    <a:pt x="5309" y="12556"/>
                    <a:pt x="5232" y="13253"/>
                  </a:cubicBezTo>
                  <a:cubicBezTo>
                    <a:pt x="5177" y="13753"/>
                    <a:pt x="5059" y="14251"/>
                    <a:pt x="4971" y="14359"/>
                  </a:cubicBezTo>
                  <a:cubicBezTo>
                    <a:pt x="4883" y="14468"/>
                    <a:pt x="4760" y="15024"/>
                    <a:pt x="4698" y="15595"/>
                  </a:cubicBezTo>
                  <a:cubicBezTo>
                    <a:pt x="4635" y="16175"/>
                    <a:pt x="4515" y="16640"/>
                    <a:pt x="4425" y="16649"/>
                  </a:cubicBezTo>
                  <a:cubicBezTo>
                    <a:pt x="4336" y="16657"/>
                    <a:pt x="4261" y="16712"/>
                    <a:pt x="4261" y="16769"/>
                  </a:cubicBezTo>
                  <a:cubicBezTo>
                    <a:pt x="4261" y="16826"/>
                    <a:pt x="4153" y="16884"/>
                    <a:pt x="4021" y="16897"/>
                  </a:cubicBezTo>
                  <a:cubicBezTo>
                    <a:pt x="3772" y="16922"/>
                    <a:pt x="3696" y="17172"/>
                    <a:pt x="3491" y="18576"/>
                  </a:cubicBezTo>
                  <a:cubicBezTo>
                    <a:pt x="3440" y="18924"/>
                    <a:pt x="3351" y="19304"/>
                    <a:pt x="3294" y="19421"/>
                  </a:cubicBezTo>
                  <a:lnTo>
                    <a:pt x="3188" y="19635"/>
                  </a:lnTo>
                  <a:lnTo>
                    <a:pt x="6515" y="19648"/>
                  </a:lnTo>
                  <a:cubicBezTo>
                    <a:pt x="8345" y="19656"/>
                    <a:pt x="9901" y="19666"/>
                    <a:pt x="9972" y="19671"/>
                  </a:cubicBezTo>
                  <a:cubicBezTo>
                    <a:pt x="10043" y="19677"/>
                    <a:pt x="10102" y="17487"/>
                    <a:pt x="10102" y="14805"/>
                  </a:cubicBezTo>
                  <a:lnTo>
                    <a:pt x="10102" y="9928"/>
                  </a:lnTo>
                  <a:lnTo>
                    <a:pt x="11990" y="9928"/>
                  </a:lnTo>
                  <a:lnTo>
                    <a:pt x="13883" y="9928"/>
                  </a:lnTo>
                  <a:lnTo>
                    <a:pt x="13883" y="9637"/>
                  </a:lnTo>
                  <a:cubicBezTo>
                    <a:pt x="13883" y="9102"/>
                    <a:pt x="14486" y="7764"/>
                    <a:pt x="14749" y="7716"/>
                  </a:cubicBezTo>
                  <a:cubicBezTo>
                    <a:pt x="14897" y="7689"/>
                    <a:pt x="15041" y="6802"/>
                    <a:pt x="15258" y="4577"/>
                  </a:cubicBezTo>
                  <a:cubicBezTo>
                    <a:pt x="15361" y="3521"/>
                    <a:pt x="15484" y="2901"/>
                    <a:pt x="15594" y="2892"/>
                  </a:cubicBezTo>
                  <a:cubicBezTo>
                    <a:pt x="15691" y="2883"/>
                    <a:pt x="15771" y="2817"/>
                    <a:pt x="15771" y="2745"/>
                  </a:cubicBezTo>
                  <a:cubicBezTo>
                    <a:pt x="15771" y="2672"/>
                    <a:pt x="15834" y="2614"/>
                    <a:pt x="15910" y="2614"/>
                  </a:cubicBezTo>
                  <a:cubicBezTo>
                    <a:pt x="16094" y="2614"/>
                    <a:pt x="16490" y="211"/>
                    <a:pt x="16314" y="164"/>
                  </a:cubicBezTo>
                  <a:cubicBezTo>
                    <a:pt x="16237" y="144"/>
                    <a:pt x="14749" y="133"/>
                    <a:pt x="13008" y="140"/>
                  </a:cubicBezTo>
                  <a:close/>
                  <a:moveTo>
                    <a:pt x="1687" y="400"/>
                  </a:moveTo>
                  <a:cubicBezTo>
                    <a:pt x="1252" y="400"/>
                    <a:pt x="1170" y="418"/>
                    <a:pt x="1170" y="513"/>
                  </a:cubicBezTo>
                  <a:cubicBezTo>
                    <a:pt x="1170" y="608"/>
                    <a:pt x="1252" y="627"/>
                    <a:pt x="1687" y="627"/>
                  </a:cubicBezTo>
                  <a:cubicBezTo>
                    <a:pt x="2122" y="627"/>
                    <a:pt x="2200" y="608"/>
                    <a:pt x="2200" y="513"/>
                  </a:cubicBezTo>
                  <a:cubicBezTo>
                    <a:pt x="2200" y="418"/>
                    <a:pt x="2122" y="400"/>
                    <a:pt x="1687" y="400"/>
                  </a:cubicBezTo>
                  <a:close/>
                  <a:moveTo>
                    <a:pt x="3129" y="429"/>
                  </a:moveTo>
                  <a:cubicBezTo>
                    <a:pt x="2982" y="433"/>
                    <a:pt x="2890" y="440"/>
                    <a:pt x="2890" y="449"/>
                  </a:cubicBezTo>
                  <a:cubicBezTo>
                    <a:pt x="2890" y="468"/>
                    <a:pt x="2844" y="512"/>
                    <a:pt x="2793" y="547"/>
                  </a:cubicBezTo>
                  <a:cubicBezTo>
                    <a:pt x="2724" y="595"/>
                    <a:pt x="2865" y="613"/>
                    <a:pt x="3336" y="618"/>
                  </a:cubicBezTo>
                  <a:cubicBezTo>
                    <a:pt x="3684" y="621"/>
                    <a:pt x="4011" y="635"/>
                    <a:pt x="4063" y="649"/>
                  </a:cubicBezTo>
                  <a:cubicBezTo>
                    <a:pt x="4116" y="663"/>
                    <a:pt x="4265" y="663"/>
                    <a:pt x="4395" y="650"/>
                  </a:cubicBezTo>
                  <a:cubicBezTo>
                    <a:pt x="4526" y="637"/>
                    <a:pt x="5021" y="627"/>
                    <a:pt x="5493" y="627"/>
                  </a:cubicBezTo>
                  <a:cubicBezTo>
                    <a:pt x="6217" y="627"/>
                    <a:pt x="6341" y="614"/>
                    <a:pt x="6292" y="547"/>
                  </a:cubicBezTo>
                  <a:cubicBezTo>
                    <a:pt x="6247" y="487"/>
                    <a:pt x="6030" y="465"/>
                    <a:pt x="5375" y="456"/>
                  </a:cubicBezTo>
                  <a:cubicBezTo>
                    <a:pt x="4904" y="449"/>
                    <a:pt x="4154" y="437"/>
                    <a:pt x="3706" y="429"/>
                  </a:cubicBezTo>
                  <a:cubicBezTo>
                    <a:pt x="3481" y="425"/>
                    <a:pt x="3277" y="425"/>
                    <a:pt x="3129" y="429"/>
                  </a:cubicBezTo>
                  <a:close/>
                  <a:moveTo>
                    <a:pt x="2890" y="672"/>
                  </a:moveTo>
                  <a:cubicBezTo>
                    <a:pt x="2795" y="672"/>
                    <a:pt x="2717" y="732"/>
                    <a:pt x="2717" y="806"/>
                  </a:cubicBezTo>
                  <a:cubicBezTo>
                    <a:pt x="2717" y="941"/>
                    <a:pt x="2724" y="942"/>
                    <a:pt x="3659" y="942"/>
                  </a:cubicBezTo>
                  <a:cubicBezTo>
                    <a:pt x="4564" y="942"/>
                    <a:pt x="4606" y="937"/>
                    <a:pt x="4606" y="824"/>
                  </a:cubicBezTo>
                  <a:cubicBezTo>
                    <a:pt x="4606" y="723"/>
                    <a:pt x="4544" y="709"/>
                    <a:pt x="4181" y="727"/>
                  </a:cubicBezTo>
                  <a:cubicBezTo>
                    <a:pt x="3948" y="739"/>
                    <a:pt x="3728" y="726"/>
                    <a:pt x="3693" y="698"/>
                  </a:cubicBezTo>
                  <a:cubicBezTo>
                    <a:pt x="3650" y="664"/>
                    <a:pt x="3538" y="668"/>
                    <a:pt x="3344" y="710"/>
                  </a:cubicBezTo>
                  <a:cubicBezTo>
                    <a:pt x="3158" y="751"/>
                    <a:pt x="3058" y="756"/>
                    <a:pt x="3058" y="723"/>
                  </a:cubicBezTo>
                  <a:cubicBezTo>
                    <a:pt x="3058" y="695"/>
                    <a:pt x="2984" y="672"/>
                    <a:pt x="2890" y="672"/>
                  </a:cubicBezTo>
                  <a:close/>
                  <a:moveTo>
                    <a:pt x="1687" y="694"/>
                  </a:moveTo>
                  <a:cubicBezTo>
                    <a:pt x="1343" y="694"/>
                    <a:pt x="1244" y="720"/>
                    <a:pt x="1199" y="822"/>
                  </a:cubicBezTo>
                  <a:cubicBezTo>
                    <a:pt x="1149" y="938"/>
                    <a:pt x="1187" y="948"/>
                    <a:pt x="1628" y="934"/>
                  </a:cubicBezTo>
                  <a:cubicBezTo>
                    <a:pt x="2016" y="923"/>
                    <a:pt x="2116" y="897"/>
                    <a:pt x="2116" y="806"/>
                  </a:cubicBezTo>
                  <a:cubicBezTo>
                    <a:pt x="2116" y="716"/>
                    <a:pt x="2031" y="694"/>
                    <a:pt x="1687" y="694"/>
                  </a:cubicBezTo>
                  <a:close/>
                  <a:moveTo>
                    <a:pt x="1687" y="987"/>
                  </a:moveTo>
                  <a:cubicBezTo>
                    <a:pt x="1252" y="987"/>
                    <a:pt x="1170" y="1005"/>
                    <a:pt x="1170" y="1100"/>
                  </a:cubicBezTo>
                  <a:cubicBezTo>
                    <a:pt x="1170" y="1195"/>
                    <a:pt x="1252" y="1214"/>
                    <a:pt x="1687" y="1214"/>
                  </a:cubicBezTo>
                  <a:cubicBezTo>
                    <a:pt x="2122" y="1214"/>
                    <a:pt x="2200" y="1195"/>
                    <a:pt x="2200" y="1100"/>
                  </a:cubicBezTo>
                  <a:cubicBezTo>
                    <a:pt x="2200" y="1005"/>
                    <a:pt x="2122" y="987"/>
                    <a:pt x="1687" y="987"/>
                  </a:cubicBezTo>
                  <a:close/>
                  <a:moveTo>
                    <a:pt x="2869" y="991"/>
                  </a:moveTo>
                  <a:cubicBezTo>
                    <a:pt x="2784" y="998"/>
                    <a:pt x="2717" y="1035"/>
                    <a:pt x="2717" y="1100"/>
                  </a:cubicBezTo>
                  <a:cubicBezTo>
                    <a:pt x="2717" y="1208"/>
                    <a:pt x="2761" y="1214"/>
                    <a:pt x="3727" y="1214"/>
                  </a:cubicBezTo>
                  <a:cubicBezTo>
                    <a:pt x="4507" y="1214"/>
                    <a:pt x="4766" y="1197"/>
                    <a:pt x="4850" y="1140"/>
                  </a:cubicBezTo>
                  <a:cubicBezTo>
                    <a:pt x="4987" y="1046"/>
                    <a:pt x="5012" y="1049"/>
                    <a:pt x="4046" y="1022"/>
                  </a:cubicBezTo>
                  <a:cubicBezTo>
                    <a:pt x="3376" y="1003"/>
                    <a:pt x="3230" y="1012"/>
                    <a:pt x="3214" y="1072"/>
                  </a:cubicBezTo>
                  <a:cubicBezTo>
                    <a:pt x="3197" y="1134"/>
                    <a:pt x="3179" y="1133"/>
                    <a:pt x="3113" y="1067"/>
                  </a:cubicBezTo>
                  <a:cubicBezTo>
                    <a:pt x="3054" y="1007"/>
                    <a:pt x="2953" y="983"/>
                    <a:pt x="2869" y="991"/>
                  </a:cubicBezTo>
                  <a:close/>
                  <a:moveTo>
                    <a:pt x="1687" y="1259"/>
                  </a:moveTo>
                  <a:cubicBezTo>
                    <a:pt x="1252" y="1259"/>
                    <a:pt x="1170" y="1276"/>
                    <a:pt x="1170" y="1371"/>
                  </a:cubicBezTo>
                  <a:cubicBezTo>
                    <a:pt x="1170" y="1467"/>
                    <a:pt x="1252" y="1484"/>
                    <a:pt x="1687" y="1484"/>
                  </a:cubicBezTo>
                  <a:cubicBezTo>
                    <a:pt x="2122" y="1484"/>
                    <a:pt x="2200" y="1467"/>
                    <a:pt x="2200" y="1371"/>
                  </a:cubicBezTo>
                  <a:cubicBezTo>
                    <a:pt x="2200" y="1276"/>
                    <a:pt x="2122" y="1259"/>
                    <a:pt x="1687" y="1259"/>
                  </a:cubicBezTo>
                  <a:close/>
                  <a:moveTo>
                    <a:pt x="3390" y="1264"/>
                  </a:moveTo>
                  <a:cubicBezTo>
                    <a:pt x="2861" y="1255"/>
                    <a:pt x="2581" y="1327"/>
                    <a:pt x="2768" y="1455"/>
                  </a:cubicBezTo>
                  <a:cubicBezTo>
                    <a:pt x="2839" y="1504"/>
                    <a:pt x="3494" y="1517"/>
                    <a:pt x="5888" y="1519"/>
                  </a:cubicBezTo>
                  <a:cubicBezTo>
                    <a:pt x="8486" y="1521"/>
                    <a:pt x="8937" y="1512"/>
                    <a:pt x="9026" y="1452"/>
                  </a:cubicBezTo>
                  <a:cubicBezTo>
                    <a:pt x="9173" y="1351"/>
                    <a:pt x="8596" y="1254"/>
                    <a:pt x="8058" y="1290"/>
                  </a:cubicBezTo>
                  <a:cubicBezTo>
                    <a:pt x="7815" y="1306"/>
                    <a:pt x="7540" y="1314"/>
                    <a:pt x="7444" y="1310"/>
                  </a:cubicBezTo>
                  <a:cubicBezTo>
                    <a:pt x="6904" y="1283"/>
                    <a:pt x="4433" y="1286"/>
                    <a:pt x="4433" y="1314"/>
                  </a:cubicBezTo>
                  <a:cubicBezTo>
                    <a:pt x="4433" y="1332"/>
                    <a:pt x="4234" y="1327"/>
                    <a:pt x="3992" y="1303"/>
                  </a:cubicBezTo>
                  <a:cubicBezTo>
                    <a:pt x="3767" y="1280"/>
                    <a:pt x="3567" y="1267"/>
                    <a:pt x="3390" y="1264"/>
                  </a:cubicBezTo>
                  <a:close/>
                  <a:moveTo>
                    <a:pt x="20052" y="6948"/>
                  </a:moveTo>
                  <a:cubicBezTo>
                    <a:pt x="19272" y="6948"/>
                    <a:pt x="19207" y="6956"/>
                    <a:pt x="19207" y="7057"/>
                  </a:cubicBezTo>
                  <a:cubicBezTo>
                    <a:pt x="19207" y="7126"/>
                    <a:pt x="19318" y="7173"/>
                    <a:pt x="19506" y="7183"/>
                  </a:cubicBezTo>
                  <a:cubicBezTo>
                    <a:pt x="19763" y="7196"/>
                    <a:pt x="20384" y="7194"/>
                    <a:pt x="21226" y="7178"/>
                  </a:cubicBezTo>
                  <a:cubicBezTo>
                    <a:pt x="21536" y="7172"/>
                    <a:pt x="21488" y="7008"/>
                    <a:pt x="21167" y="6976"/>
                  </a:cubicBezTo>
                  <a:cubicBezTo>
                    <a:pt x="21017" y="6961"/>
                    <a:pt x="20517" y="6948"/>
                    <a:pt x="20052" y="6948"/>
                  </a:cubicBezTo>
                  <a:close/>
                  <a:moveTo>
                    <a:pt x="312" y="20315"/>
                  </a:moveTo>
                  <a:lnTo>
                    <a:pt x="312" y="20427"/>
                  </a:lnTo>
                  <a:cubicBezTo>
                    <a:pt x="312" y="20489"/>
                    <a:pt x="390" y="20540"/>
                    <a:pt x="484" y="20540"/>
                  </a:cubicBezTo>
                  <a:cubicBezTo>
                    <a:pt x="579" y="20540"/>
                    <a:pt x="657" y="20510"/>
                    <a:pt x="657" y="20472"/>
                  </a:cubicBezTo>
                  <a:cubicBezTo>
                    <a:pt x="657" y="20418"/>
                    <a:pt x="921" y="20404"/>
                    <a:pt x="2028" y="20404"/>
                  </a:cubicBezTo>
                  <a:cubicBezTo>
                    <a:pt x="3135" y="20404"/>
                    <a:pt x="3403" y="20418"/>
                    <a:pt x="3403" y="20472"/>
                  </a:cubicBezTo>
                  <a:cubicBezTo>
                    <a:pt x="3403" y="20510"/>
                    <a:pt x="3481" y="20540"/>
                    <a:pt x="3575" y="20540"/>
                  </a:cubicBezTo>
                  <a:cubicBezTo>
                    <a:pt x="3670" y="20540"/>
                    <a:pt x="3748" y="20510"/>
                    <a:pt x="3748" y="20472"/>
                  </a:cubicBezTo>
                  <a:cubicBezTo>
                    <a:pt x="3748" y="20417"/>
                    <a:pt x="4024" y="20404"/>
                    <a:pt x="5207" y="20404"/>
                  </a:cubicBezTo>
                  <a:cubicBezTo>
                    <a:pt x="6390" y="20404"/>
                    <a:pt x="6666" y="20417"/>
                    <a:pt x="6666" y="20472"/>
                  </a:cubicBezTo>
                  <a:cubicBezTo>
                    <a:pt x="6666" y="20510"/>
                    <a:pt x="6744" y="20540"/>
                    <a:pt x="6839" y="20540"/>
                  </a:cubicBezTo>
                  <a:cubicBezTo>
                    <a:pt x="6933" y="20540"/>
                    <a:pt x="7011" y="20510"/>
                    <a:pt x="7011" y="20472"/>
                  </a:cubicBezTo>
                  <a:cubicBezTo>
                    <a:pt x="7011" y="20418"/>
                    <a:pt x="7279" y="20404"/>
                    <a:pt x="8386" y="20404"/>
                  </a:cubicBezTo>
                  <a:cubicBezTo>
                    <a:pt x="9493" y="20404"/>
                    <a:pt x="9757" y="20418"/>
                    <a:pt x="9757" y="20472"/>
                  </a:cubicBezTo>
                  <a:cubicBezTo>
                    <a:pt x="9757" y="20510"/>
                    <a:pt x="9835" y="20540"/>
                    <a:pt x="9930" y="20540"/>
                  </a:cubicBezTo>
                  <a:cubicBezTo>
                    <a:pt x="10024" y="20540"/>
                    <a:pt x="10102" y="20510"/>
                    <a:pt x="10102" y="20472"/>
                  </a:cubicBezTo>
                  <a:cubicBezTo>
                    <a:pt x="10102" y="20418"/>
                    <a:pt x="10370" y="20404"/>
                    <a:pt x="11477" y="20404"/>
                  </a:cubicBezTo>
                  <a:cubicBezTo>
                    <a:pt x="12584" y="20404"/>
                    <a:pt x="12852" y="20418"/>
                    <a:pt x="12852" y="20472"/>
                  </a:cubicBezTo>
                  <a:cubicBezTo>
                    <a:pt x="12852" y="20510"/>
                    <a:pt x="12926" y="20540"/>
                    <a:pt x="13021" y="20540"/>
                  </a:cubicBezTo>
                  <a:cubicBezTo>
                    <a:pt x="13115" y="20540"/>
                    <a:pt x="13193" y="20510"/>
                    <a:pt x="13193" y="20472"/>
                  </a:cubicBezTo>
                  <a:cubicBezTo>
                    <a:pt x="13193" y="20418"/>
                    <a:pt x="13461" y="20404"/>
                    <a:pt x="14568" y="20404"/>
                  </a:cubicBezTo>
                  <a:cubicBezTo>
                    <a:pt x="15675" y="20404"/>
                    <a:pt x="15943" y="20418"/>
                    <a:pt x="15943" y="20472"/>
                  </a:cubicBezTo>
                  <a:cubicBezTo>
                    <a:pt x="15943" y="20510"/>
                    <a:pt x="16021" y="20540"/>
                    <a:pt x="16116" y="20540"/>
                  </a:cubicBezTo>
                  <a:cubicBezTo>
                    <a:pt x="16210" y="20540"/>
                    <a:pt x="16284" y="20510"/>
                    <a:pt x="16284" y="20472"/>
                  </a:cubicBezTo>
                  <a:cubicBezTo>
                    <a:pt x="16284" y="20417"/>
                    <a:pt x="16564" y="20404"/>
                    <a:pt x="17748" y="20404"/>
                  </a:cubicBezTo>
                  <a:cubicBezTo>
                    <a:pt x="18931" y="20404"/>
                    <a:pt x="19207" y="20417"/>
                    <a:pt x="19207" y="20472"/>
                  </a:cubicBezTo>
                  <a:cubicBezTo>
                    <a:pt x="19207" y="20510"/>
                    <a:pt x="19285" y="20540"/>
                    <a:pt x="19379" y="20540"/>
                  </a:cubicBezTo>
                  <a:cubicBezTo>
                    <a:pt x="19474" y="20540"/>
                    <a:pt x="19552" y="20489"/>
                    <a:pt x="19552" y="20427"/>
                  </a:cubicBezTo>
                  <a:lnTo>
                    <a:pt x="19552" y="20315"/>
                  </a:lnTo>
                  <a:lnTo>
                    <a:pt x="9930" y="20315"/>
                  </a:lnTo>
                  <a:lnTo>
                    <a:pt x="312" y="20315"/>
                  </a:lnTo>
                  <a:close/>
                  <a:moveTo>
                    <a:pt x="19299" y="20630"/>
                  </a:moveTo>
                  <a:cubicBezTo>
                    <a:pt x="18897" y="20630"/>
                    <a:pt x="18876" y="20643"/>
                    <a:pt x="18900" y="20878"/>
                  </a:cubicBezTo>
                  <a:cubicBezTo>
                    <a:pt x="18923" y="21106"/>
                    <a:pt x="18954" y="21127"/>
                    <a:pt x="19320" y="21127"/>
                  </a:cubicBezTo>
                  <a:cubicBezTo>
                    <a:pt x="19690" y="21127"/>
                    <a:pt x="19720" y="21108"/>
                    <a:pt x="19720" y="20878"/>
                  </a:cubicBezTo>
                  <a:cubicBezTo>
                    <a:pt x="19720" y="20644"/>
                    <a:pt x="19699" y="20630"/>
                    <a:pt x="19299" y="20630"/>
                  </a:cubicBezTo>
                  <a:close/>
                  <a:moveTo>
                    <a:pt x="13336" y="20635"/>
                  </a:moveTo>
                  <a:cubicBezTo>
                    <a:pt x="13270" y="20632"/>
                    <a:pt x="13182" y="20635"/>
                    <a:pt x="13067" y="20639"/>
                  </a:cubicBezTo>
                  <a:cubicBezTo>
                    <a:pt x="12694" y="20650"/>
                    <a:pt x="12590" y="20678"/>
                    <a:pt x="12562" y="20776"/>
                  </a:cubicBezTo>
                  <a:cubicBezTo>
                    <a:pt x="12543" y="20844"/>
                    <a:pt x="12611" y="20912"/>
                    <a:pt x="12710" y="20928"/>
                  </a:cubicBezTo>
                  <a:cubicBezTo>
                    <a:pt x="12829" y="20947"/>
                    <a:pt x="12817" y="20969"/>
                    <a:pt x="12676" y="20992"/>
                  </a:cubicBezTo>
                  <a:cubicBezTo>
                    <a:pt x="12559" y="21011"/>
                    <a:pt x="12514" y="21049"/>
                    <a:pt x="12579" y="21077"/>
                  </a:cubicBezTo>
                  <a:cubicBezTo>
                    <a:pt x="12644" y="21105"/>
                    <a:pt x="12887" y="21127"/>
                    <a:pt x="13117" y="21127"/>
                  </a:cubicBezTo>
                  <a:cubicBezTo>
                    <a:pt x="13512" y="21127"/>
                    <a:pt x="13538" y="21111"/>
                    <a:pt x="13538" y="20875"/>
                  </a:cubicBezTo>
                  <a:cubicBezTo>
                    <a:pt x="13538" y="20690"/>
                    <a:pt x="13533" y="20641"/>
                    <a:pt x="13336" y="20635"/>
                  </a:cubicBezTo>
                  <a:close/>
                  <a:moveTo>
                    <a:pt x="3765" y="20642"/>
                  </a:moveTo>
                  <a:cubicBezTo>
                    <a:pt x="3695" y="20641"/>
                    <a:pt x="3609" y="20647"/>
                    <a:pt x="3504" y="20658"/>
                  </a:cubicBezTo>
                  <a:cubicBezTo>
                    <a:pt x="3185" y="20690"/>
                    <a:pt x="3163" y="21064"/>
                    <a:pt x="3474" y="21157"/>
                  </a:cubicBezTo>
                  <a:cubicBezTo>
                    <a:pt x="3888" y="21282"/>
                    <a:pt x="4109" y="21173"/>
                    <a:pt x="4063" y="20864"/>
                  </a:cubicBezTo>
                  <a:cubicBezTo>
                    <a:pt x="4040" y="20707"/>
                    <a:pt x="3973" y="20645"/>
                    <a:pt x="3765" y="20642"/>
                  </a:cubicBezTo>
                  <a:close/>
                  <a:moveTo>
                    <a:pt x="16314" y="20642"/>
                  </a:moveTo>
                  <a:cubicBezTo>
                    <a:pt x="16245" y="20640"/>
                    <a:pt x="16158" y="20646"/>
                    <a:pt x="16053" y="20657"/>
                  </a:cubicBezTo>
                  <a:cubicBezTo>
                    <a:pt x="15862" y="20676"/>
                    <a:pt x="15795" y="20744"/>
                    <a:pt x="15809" y="20905"/>
                  </a:cubicBezTo>
                  <a:cubicBezTo>
                    <a:pt x="15826" y="21106"/>
                    <a:pt x="15868" y="21127"/>
                    <a:pt x="16234" y="21127"/>
                  </a:cubicBezTo>
                  <a:cubicBezTo>
                    <a:pt x="16608" y="21127"/>
                    <a:pt x="16632" y="21110"/>
                    <a:pt x="16604" y="20899"/>
                  </a:cubicBezTo>
                  <a:cubicBezTo>
                    <a:pt x="16579" y="20718"/>
                    <a:pt x="16520" y="20648"/>
                    <a:pt x="16314" y="20642"/>
                  </a:cubicBezTo>
                  <a:close/>
                  <a:moveTo>
                    <a:pt x="7146" y="20644"/>
                  </a:moveTo>
                  <a:cubicBezTo>
                    <a:pt x="7080" y="20642"/>
                    <a:pt x="6994" y="20643"/>
                    <a:pt x="6881" y="20646"/>
                  </a:cubicBezTo>
                  <a:cubicBezTo>
                    <a:pt x="6510" y="20653"/>
                    <a:pt x="6403" y="20679"/>
                    <a:pt x="6385" y="20767"/>
                  </a:cubicBezTo>
                  <a:cubicBezTo>
                    <a:pt x="6371" y="20829"/>
                    <a:pt x="6440" y="20904"/>
                    <a:pt x="6536" y="20935"/>
                  </a:cubicBezTo>
                  <a:cubicBezTo>
                    <a:pt x="6655" y="20973"/>
                    <a:pt x="6647" y="20992"/>
                    <a:pt x="6515" y="20992"/>
                  </a:cubicBezTo>
                  <a:cubicBezTo>
                    <a:pt x="6259" y="20992"/>
                    <a:pt x="6273" y="21070"/>
                    <a:pt x="6540" y="21150"/>
                  </a:cubicBezTo>
                  <a:cubicBezTo>
                    <a:pt x="6818" y="21233"/>
                    <a:pt x="6845" y="21233"/>
                    <a:pt x="7116" y="21139"/>
                  </a:cubicBezTo>
                  <a:cubicBezTo>
                    <a:pt x="7242" y="21095"/>
                    <a:pt x="7345" y="20964"/>
                    <a:pt x="7348" y="20847"/>
                  </a:cubicBezTo>
                  <a:cubicBezTo>
                    <a:pt x="7351" y="20695"/>
                    <a:pt x="7342" y="20652"/>
                    <a:pt x="7146" y="20644"/>
                  </a:cubicBezTo>
                  <a:close/>
                  <a:moveTo>
                    <a:pt x="484" y="20653"/>
                  </a:moveTo>
                  <a:cubicBezTo>
                    <a:pt x="148" y="20653"/>
                    <a:pt x="55" y="20678"/>
                    <a:pt x="26" y="20776"/>
                  </a:cubicBezTo>
                  <a:cubicBezTo>
                    <a:pt x="6" y="20844"/>
                    <a:pt x="70" y="20912"/>
                    <a:pt x="169" y="20928"/>
                  </a:cubicBezTo>
                  <a:cubicBezTo>
                    <a:pt x="286" y="20947"/>
                    <a:pt x="268" y="20971"/>
                    <a:pt x="118" y="20995"/>
                  </a:cubicBezTo>
                  <a:cubicBezTo>
                    <a:pt x="-64" y="21025"/>
                    <a:pt x="-43" y="21051"/>
                    <a:pt x="228" y="21122"/>
                  </a:cubicBezTo>
                  <a:cubicBezTo>
                    <a:pt x="415" y="21172"/>
                    <a:pt x="625" y="21213"/>
                    <a:pt x="695" y="21215"/>
                  </a:cubicBezTo>
                  <a:cubicBezTo>
                    <a:pt x="889" y="21219"/>
                    <a:pt x="1019" y="21033"/>
                    <a:pt x="959" y="20833"/>
                  </a:cubicBezTo>
                  <a:cubicBezTo>
                    <a:pt x="913" y="20675"/>
                    <a:pt x="853" y="20653"/>
                    <a:pt x="484" y="20653"/>
                  </a:cubicBezTo>
                  <a:close/>
                  <a:moveTo>
                    <a:pt x="9934" y="20653"/>
                  </a:moveTo>
                  <a:cubicBezTo>
                    <a:pt x="9594" y="20653"/>
                    <a:pt x="9500" y="20677"/>
                    <a:pt x="9471" y="20776"/>
                  </a:cubicBezTo>
                  <a:cubicBezTo>
                    <a:pt x="9451" y="20844"/>
                    <a:pt x="9516" y="20912"/>
                    <a:pt x="9614" y="20928"/>
                  </a:cubicBezTo>
                  <a:cubicBezTo>
                    <a:pt x="9734" y="20947"/>
                    <a:pt x="9726" y="20969"/>
                    <a:pt x="9585" y="20992"/>
                  </a:cubicBezTo>
                  <a:cubicBezTo>
                    <a:pt x="9468" y="21011"/>
                    <a:pt x="9423" y="21049"/>
                    <a:pt x="9488" y="21077"/>
                  </a:cubicBezTo>
                  <a:cubicBezTo>
                    <a:pt x="9553" y="21105"/>
                    <a:pt x="9799" y="21127"/>
                    <a:pt x="10035" y="21127"/>
                  </a:cubicBezTo>
                  <a:cubicBezTo>
                    <a:pt x="10444" y="21127"/>
                    <a:pt x="10463" y="21116"/>
                    <a:pt x="10413" y="20889"/>
                  </a:cubicBezTo>
                  <a:cubicBezTo>
                    <a:pt x="10365" y="20671"/>
                    <a:pt x="10326" y="20653"/>
                    <a:pt x="9934" y="20653"/>
                  </a:cubicBezTo>
                  <a:close/>
                  <a:moveTo>
                    <a:pt x="7697" y="21172"/>
                  </a:moveTo>
                  <a:cubicBezTo>
                    <a:pt x="7602" y="21172"/>
                    <a:pt x="7524" y="21242"/>
                    <a:pt x="7524" y="21327"/>
                  </a:cubicBezTo>
                  <a:lnTo>
                    <a:pt x="7524" y="21482"/>
                  </a:lnTo>
                  <a:lnTo>
                    <a:pt x="9328" y="21481"/>
                  </a:lnTo>
                  <a:cubicBezTo>
                    <a:pt x="10889" y="21480"/>
                    <a:pt x="11133" y="21471"/>
                    <a:pt x="11145" y="21406"/>
                  </a:cubicBezTo>
                  <a:cubicBezTo>
                    <a:pt x="11156" y="21344"/>
                    <a:pt x="11175" y="21342"/>
                    <a:pt x="11250" y="21398"/>
                  </a:cubicBezTo>
                  <a:cubicBezTo>
                    <a:pt x="11301" y="21435"/>
                    <a:pt x="11459" y="21490"/>
                    <a:pt x="11599" y="21519"/>
                  </a:cubicBezTo>
                  <a:cubicBezTo>
                    <a:pt x="11984" y="21600"/>
                    <a:pt x="12335" y="21540"/>
                    <a:pt x="12335" y="21394"/>
                  </a:cubicBezTo>
                  <a:cubicBezTo>
                    <a:pt x="12335" y="21259"/>
                    <a:pt x="12285" y="21251"/>
                    <a:pt x="11347" y="21253"/>
                  </a:cubicBezTo>
                  <a:cubicBezTo>
                    <a:pt x="11040" y="21254"/>
                    <a:pt x="10788" y="21234"/>
                    <a:pt x="10788" y="21208"/>
                  </a:cubicBezTo>
                  <a:cubicBezTo>
                    <a:pt x="10788" y="21180"/>
                    <a:pt x="10636" y="21175"/>
                    <a:pt x="10405" y="21194"/>
                  </a:cubicBezTo>
                  <a:cubicBezTo>
                    <a:pt x="10192" y="21212"/>
                    <a:pt x="9669" y="21232"/>
                    <a:pt x="9244" y="21240"/>
                  </a:cubicBezTo>
                  <a:cubicBezTo>
                    <a:pt x="8819" y="21248"/>
                    <a:pt x="8411" y="21257"/>
                    <a:pt x="8340" y="21259"/>
                  </a:cubicBezTo>
                  <a:cubicBezTo>
                    <a:pt x="8269" y="21261"/>
                    <a:pt x="8214" y="21292"/>
                    <a:pt x="8214" y="21330"/>
                  </a:cubicBezTo>
                  <a:cubicBezTo>
                    <a:pt x="8214" y="21367"/>
                    <a:pt x="8136" y="21398"/>
                    <a:pt x="8041" y="21398"/>
                  </a:cubicBezTo>
                  <a:cubicBezTo>
                    <a:pt x="7947" y="21398"/>
                    <a:pt x="7869" y="21348"/>
                    <a:pt x="7869" y="21285"/>
                  </a:cubicBezTo>
                  <a:cubicBezTo>
                    <a:pt x="7869" y="21223"/>
                    <a:pt x="7791" y="21172"/>
                    <a:pt x="7697" y="21172"/>
                  </a:cubicBezTo>
                  <a:close/>
                </a:path>
              </a:pathLst>
            </a:custGeom>
            <a:ln w="12700" cap="flat">
              <a:noFill/>
              <a:miter lim="400000"/>
            </a:ln>
            <a:effectLst/>
          </p:spPr>
        </p:pic>
        <p:sp>
          <p:nvSpPr>
            <p:cNvPr id="342" name="Rectangle"/>
            <p:cNvSpPr/>
            <p:nvPr/>
          </p:nvSpPr>
          <p:spPr>
            <a:xfrm>
              <a:off x="1567173" y="2187367"/>
              <a:ext cx="567960" cy="52113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sp>
          <p:nvSpPr>
            <p:cNvPr id="343" name="Rectangle"/>
            <p:cNvSpPr/>
            <p:nvPr/>
          </p:nvSpPr>
          <p:spPr>
            <a:xfrm>
              <a:off x="0" y="0"/>
              <a:ext cx="867123" cy="71258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sp>
        <p:nvSpPr>
          <p:cNvPr id="345" name="Rectangle"/>
          <p:cNvSpPr/>
          <p:nvPr/>
        </p:nvSpPr>
        <p:spPr>
          <a:xfrm>
            <a:off x="838200" y="767208"/>
            <a:ext cx="2255242" cy="135187"/>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6" name="High-Loading"/>
          <p:cNvSpPr txBox="1"/>
          <p:nvPr/>
        </p:nvSpPr>
        <p:spPr>
          <a:xfrm>
            <a:off x="1318564" y="75258"/>
            <a:ext cx="1040131"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High-Loading</a:t>
            </a:r>
          </a:p>
        </p:txBody>
      </p:sp>
      <p:sp>
        <p:nvSpPr>
          <p:cNvPr id="347" name="Loading"/>
          <p:cNvSpPr txBox="1"/>
          <p:nvPr/>
        </p:nvSpPr>
        <p:spPr>
          <a:xfrm>
            <a:off x="1113067" y="472825"/>
            <a:ext cx="664769"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sp>
        <p:nvSpPr>
          <p:cNvPr id="348" name="Heritability"/>
          <p:cNvSpPr txBox="1"/>
          <p:nvPr/>
        </p:nvSpPr>
        <p:spPr>
          <a:xfrm>
            <a:off x="2312161"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grpSp>
        <p:nvGrpSpPr>
          <p:cNvPr id="351" name="Group"/>
          <p:cNvGrpSpPr/>
          <p:nvPr/>
        </p:nvGrpSpPr>
        <p:grpSpPr>
          <a:xfrm>
            <a:off x="2694482" y="751433"/>
            <a:ext cx="362713" cy="275134"/>
            <a:chOff x="0" y="0"/>
            <a:chExt cx="362711" cy="275132"/>
          </a:xfrm>
        </p:grpSpPr>
        <p:sp>
          <p:nvSpPr>
            <p:cNvPr id="349"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50" name="D"/>
            <p:cNvSpPr txBox="1"/>
            <p:nvPr/>
          </p:nvSpPr>
          <p:spPr>
            <a:xfrm>
              <a:off x="141122" y="0"/>
              <a:ext cx="22159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52" name="Rectangle"/>
          <p:cNvSpPr/>
          <p:nvPr/>
        </p:nvSpPr>
        <p:spPr>
          <a:xfrm>
            <a:off x="3022898" y="992903"/>
            <a:ext cx="465336" cy="1043981"/>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53" name="pasted-movie.png" descr="pasted-movie.png"/>
          <p:cNvPicPr>
            <a:picLocks noChangeAspect="1"/>
          </p:cNvPicPr>
          <p:nvPr/>
        </p:nvPicPr>
        <p:blipFill>
          <a:blip r:embed="rId10"/>
          <a:srcRect l="9336" t="11918" r="24979" b="18826"/>
          <a:stretch>
            <a:fillRect/>
          </a:stretch>
        </p:blipFill>
        <p:spPr>
          <a:xfrm>
            <a:off x="8730648" y="1485801"/>
            <a:ext cx="490727" cy="1230016"/>
          </a:xfrm>
          <a:custGeom>
            <a:avLst/>
            <a:gdLst/>
            <a:ahLst/>
            <a:cxnLst>
              <a:cxn ang="0">
                <a:pos x="wd2" y="hd2"/>
              </a:cxn>
              <a:cxn ang="5400000">
                <a:pos x="wd2" y="hd2"/>
              </a:cxn>
              <a:cxn ang="10800000">
                <a:pos x="wd2" y="hd2"/>
              </a:cxn>
              <a:cxn ang="16200000">
                <a:pos x="wd2" y="hd2"/>
              </a:cxn>
            </a:cxnLst>
            <a:rect l="0" t="0" r="r" b="b"/>
            <a:pathLst>
              <a:path w="21337" h="21502" extrusionOk="0">
                <a:moveTo>
                  <a:pt x="5720" y="10"/>
                </a:moveTo>
                <a:cubicBezTo>
                  <a:pt x="4372" y="-67"/>
                  <a:pt x="3818" y="360"/>
                  <a:pt x="4288" y="1113"/>
                </a:cubicBezTo>
                <a:cubicBezTo>
                  <a:pt x="4534" y="1508"/>
                  <a:pt x="4890" y="1620"/>
                  <a:pt x="5737" y="1571"/>
                </a:cubicBezTo>
                <a:cubicBezTo>
                  <a:pt x="6653" y="1519"/>
                  <a:pt x="6859" y="1376"/>
                  <a:pt x="6859" y="794"/>
                </a:cubicBezTo>
                <a:cubicBezTo>
                  <a:pt x="6859" y="208"/>
                  <a:pt x="6659" y="64"/>
                  <a:pt x="5720" y="10"/>
                </a:cubicBezTo>
                <a:close/>
                <a:moveTo>
                  <a:pt x="1803" y="17"/>
                </a:moveTo>
                <a:cubicBezTo>
                  <a:pt x="1601" y="45"/>
                  <a:pt x="1343" y="107"/>
                  <a:pt x="1026" y="197"/>
                </a:cubicBezTo>
                <a:cubicBezTo>
                  <a:pt x="454" y="360"/>
                  <a:pt x="428" y="439"/>
                  <a:pt x="906" y="516"/>
                </a:cubicBezTo>
                <a:cubicBezTo>
                  <a:pt x="1255" y="573"/>
                  <a:pt x="1527" y="849"/>
                  <a:pt x="1527" y="1120"/>
                </a:cubicBezTo>
                <a:cubicBezTo>
                  <a:pt x="1527" y="1392"/>
                  <a:pt x="1765" y="1613"/>
                  <a:pt x="2045" y="1613"/>
                </a:cubicBezTo>
                <a:cubicBezTo>
                  <a:pt x="2324" y="1613"/>
                  <a:pt x="2545" y="1243"/>
                  <a:pt x="2545" y="794"/>
                </a:cubicBezTo>
                <a:cubicBezTo>
                  <a:pt x="2545" y="154"/>
                  <a:pt x="2409" y="-67"/>
                  <a:pt x="1803" y="17"/>
                </a:cubicBezTo>
                <a:close/>
                <a:moveTo>
                  <a:pt x="15246" y="586"/>
                </a:moveTo>
                <a:cubicBezTo>
                  <a:pt x="11523" y="586"/>
                  <a:pt x="9154" y="669"/>
                  <a:pt x="9154" y="794"/>
                </a:cubicBezTo>
                <a:cubicBezTo>
                  <a:pt x="9154" y="906"/>
                  <a:pt x="9835" y="995"/>
                  <a:pt x="10673" y="995"/>
                </a:cubicBezTo>
                <a:lnTo>
                  <a:pt x="12191" y="995"/>
                </a:lnTo>
                <a:lnTo>
                  <a:pt x="12191" y="2737"/>
                </a:lnTo>
                <a:lnTo>
                  <a:pt x="12191" y="4471"/>
                </a:lnTo>
                <a:lnTo>
                  <a:pt x="10673" y="4471"/>
                </a:lnTo>
                <a:cubicBezTo>
                  <a:pt x="9835" y="4471"/>
                  <a:pt x="9154" y="4560"/>
                  <a:pt x="9154" y="4672"/>
                </a:cubicBezTo>
                <a:cubicBezTo>
                  <a:pt x="9154" y="4785"/>
                  <a:pt x="9835" y="4880"/>
                  <a:pt x="10673" y="4880"/>
                </a:cubicBezTo>
                <a:lnTo>
                  <a:pt x="12191" y="4880"/>
                </a:lnTo>
                <a:lnTo>
                  <a:pt x="12191" y="6719"/>
                </a:lnTo>
                <a:lnTo>
                  <a:pt x="12191" y="8557"/>
                </a:lnTo>
                <a:lnTo>
                  <a:pt x="10673" y="8557"/>
                </a:lnTo>
                <a:cubicBezTo>
                  <a:pt x="9835" y="8557"/>
                  <a:pt x="9154" y="8646"/>
                  <a:pt x="9154" y="8759"/>
                </a:cubicBezTo>
                <a:cubicBezTo>
                  <a:pt x="9154" y="8871"/>
                  <a:pt x="9835" y="8967"/>
                  <a:pt x="10673" y="8967"/>
                </a:cubicBezTo>
                <a:lnTo>
                  <a:pt x="12191" y="8967"/>
                </a:lnTo>
                <a:lnTo>
                  <a:pt x="12191" y="10701"/>
                </a:lnTo>
                <a:lnTo>
                  <a:pt x="12191" y="12436"/>
                </a:lnTo>
                <a:lnTo>
                  <a:pt x="10673" y="12436"/>
                </a:lnTo>
                <a:cubicBezTo>
                  <a:pt x="9835" y="12436"/>
                  <a:pt x="9154" y="12531"/>
                  <a:pt x="9154" y="12644"/>
                </a:cubicBezTo>
                <a:cubicBezTo>
                  <a:pt x="9154" y="12756"/>
                  <a:pt x="9835" y="12845"/>
                  <a:pt x="10673" y="12845"/>
                </a:cubicBezTo>
                <a:lnTo>
                  <a:pt x="12191" y="12845"/>
                </a:lnTo>
                <a:lnTo>
                  <a:pt x="12191" y="14683"/>
                </a:lnTo>
                <a:lnTo>
                  <a:pt x="12191" y="16522"/>
                </a:lnTo>
                <a:lnTo>
                  <a:pt x="10673" y="16522"/>
                </a:lnTo>
                <a:cubicBezTo>
                  <a:pt x="9835" y="16522"/>
                  <a:pt x="9154" y="16611"/>
                  <a:pt x="9154" y="16723"/>
                </a:cubicBezTo>
                <a:cubicBezTo>
                  <a:pt x="9154" y="16835"/>
                  <a:pt x="9835" y="16931"/>
                  <a:pt x="10673" y="16931"/>
                </a:cubicBezTo>
                <a:lnTo>
                  <a:pt x="12191" y="16931"/>
                </a:lnTo>
                <a:lnTo>
                  <a:pt x="12191" y="18666"/>
                </a:lnTo>
                <a:lnTo>
                  <a:pt x="12191" y="20400"/>
                </a:lnTo>
                <a:lnTo>
                  <a:pt x="10673" y="20400"/>
                </a:lnTo>
                <a:cubicBezTo>
                  <a:pt x="9835" y="20400"/>
                  <a:pt x="9154" y="20496"/>
                  <a:pt x="9154" y="20608"/>
                </a:cubicBezTo>
                <a:cubicBezTo>
                  <a:pt x="9154" y="20733"/>
                  <a:pt x="11523" y="20809"/>
                  <a:pt x="15246" y="20809"/>
                </a:cubicBezTo>
                <a:lnTo>
                  <a:pt x="21337" y="20809"/>
                </a:lnTo>
                <a:lnTo>
                  <a:pt x="21337" y="10701"/>
                </a:lnTo>
                <a:lnTo>
                  <a:pt x="21337" y="586"/>
                </a:lnTo>
                <a:lnTo>
                  <a:pt x="15246" y="586"/>
                </a:lnTo>
                <a:close/>
                <a:moveTo>
                  <a:pt x="3563" y="1203"/>
                </a:moveTo>
                <a:cubicBezTo>
                  <a:pt x="3284" y="1203"/>
                  <a:pt x="3063" y="1292"/>
                  <a:pt x="3063" y="1405"/>
                </a:cubicBezTo>
                <a:cubicBezTo>
                  <a:pt x="3063" y="1517"/>
                  <a:pt x="3284" y="1613"/>
                  <a:pt x="3563" y="1613"/>
                </a:cubicBezTo>
                <a:cubicBezTo>
                  <a:pt x="3842" y="1613"/>
                  <a:pt x="4081" y="1517"/>
                  <a:pt x="4081" y="1405"/>
                </a:cubicBezTo>
                <a:cubicBezTo>
                  <a:pt x="4081" y="1292"/>
                  <a:pt x="3842" y="1203"/>
                  <a:pt x="3563" y="1203"/>
                </a:cubicBezTo>
                <a:close/>
                <a:moveTo>
                  <a:pt x="5634" y="3937"/>
                </a:moveTo>
                <a:cubicBezTo>
                  <a:pt x="5370" y="3934"/>
                  <a:pt x="5107" y="3973"/>
                  <a:pt x="4840" y="4062"/>
                </a:cubicBezTo>
                <a:cubicBezTo>
                  <a:pt x="4421" y="4202"/>
                  <a:pt x="4081" y="4489"/>
                  <a:pt x="4081" y="4700"/>
                </a:cubicBezTo>
                <a:cubicBezTo>
                  <a:pt x="4081" y="4911"/>
                  <a:pt x="3842" y="5082"/>
                  <a:pt x="3563" y="5082"/>
                </a:cubicBezTo>
                <a:cubicBezTo>
                  <a:pt x="3284" y="5082"/>
                  <a:pt x="3063" y="4911"/>
                  <a:pt x="3063" y="4700"/>
                </a:cubicBezTo>
                <a:cubicBezTo>
                  <a:pt x="3063" y="4489"/>
                  <a:pt x="2722" y="4202"/>
                  <a:pt x="2303" y="4062"/>
                </a:cubicBezTo>
                <a:cubicBezTo>
                  <a:pt x="1097" y="3659"/>
                  <a:pt x="-111" y="4299"/>
                  <a:pt x="8" y="4901"/>
                </a:cubicBezTo>
                <a:cubicBezTo>
                  <a:pt x="48" y="5102"/>
                  <a:pt x="250" y="5296"/>
                  <a:pt x="630" y="5449"/>
                </a:cubicBezTo>
                <a:cubicBezTo>
                  <a:pt x="1388" y="5754"/>
                  <a:pt x="1890" y="5762"/>
                  <a:pt x="2338" y="5470"/>
                </a:cubicBezTo>
                <a:cubicBezTo>
                  <a:pt x="2581" y="5312"/>
                  <a:pt x="2829" y="5325"/>
                  <a:pt x="3166" y="5519"/>
                </a:cubicBezTo>
                <a:cubicBezTo>
                  <a:pt x="3554" y="5741"/>
                  <a:pt x="3696" y="5745"/>
                  <a:pt x="3908" y="5532"/>
                </a:cubicBezTo>
                <a:cubicBezTo>
                  <a:pt x="4098" y="5343"/>
                  <a:pt x="4358" y="5329"/>
                  <a:pt x="4823" y="5484"/>
                </a:cubicBezTo>
                <a:cubicBezTo>
                  <a:pt x="5868" y="5833"/>
                  <a:pt x="7118" y="5504"/>
                  <a:pt x="7118" y="4880"/>
                </a:cubicBezTo>
                <a:cubicBezTo>
                  <a:pt x="7118" y="4325"/>
                  <a:pt x="6426" y="3944"/>
                  <a:pt x="5634" y="3937"/>
                </a:cubicBezTo>
                <a:close/>
                <a:moveTo>
                  <a:pt x="1682" y="7947"/>
                </a:moveTo>
                <a:cubicBezTo>
                  <a:pt x="1085" y="7911"/>
                  <a:pt x="466" y="8065"/>
                  <a:pt x="233" y="8439"/>
                </a:cubicBezTo>
                <a:cubicBezTo>
                  <a:pt x="49" y="8735"/>
                  <a:pt x="149" y="9093"/>
                  <a:pt x="474" y="9251"/>
                </a:cubicBezTo>
                <a:cubicBezTo>
                  <a:pt x="859" y="9438"/>
                  <a:pt x="2038" y="9520"/>
                  <a:pt x="3960" y="9501"/>
                </a:cubicBezTo>
                <a:lnTo>
                  <a:pt x="6859" y="9473"/>
                </a:lnTo>
                <a:lnTo>
                  <a:pt x="6859" y="8759"/>
                </a:lnTo>
                <a:cubicBezTo>
                  <a:pt x="6859" y="8132"/>
                  <a:pt x="6711" y="8044"/>
                  <a:pt x="5599" y="8044"/>
                </a:cubicBezTo>
                <a:cubicBezTo>
                  <a:pt x="4592" y="8044"/>
                  <a:pt x="4295" y="8160"/>
                  <a:pt x="4167" y="8606"/>
                </a:cubicBezTo>
                <a:cubicBezTo>
                  <a:pt x="4079" y="8915"/>
                  <a:pt x="3805" y="9168"/>
                  <a:pt x="3563" y="9168"/>
                </a:cubicBezTo>
                <a:cubicBezTo>
                  <a:pt x="3321" y="9168"/>
                  <a:pt x="3047" y="8915"/>
                  <a:pt x="2959" y="8606"/>
                </a:cubicBezTo>
                <a:cubicBezTo>
                  <a:pt x="2846" y="8211"/>
                  <a:pt x="2280" y="7983"/>
                  <a:pt x="1682" y="7947"/>
                </a:cubicBezTo>
                <a:close/>
                <a:moveTo>
                  <a:pt x="6100" y="11846"/>
                </a:moveTo>
                <a:cubicBezTo>
                  <a:pt x="5766" y="11863"/>
                  <a:pt x="5302" y="12062"/>
                  <a:pt x="4754" y="12436"/>
                </a:cubicBezTo>
                <a:cubicBezTo>
                  <a:pt x="3669" y="13175"/>
                  <a:pt x="3063" y="13220"/>
                  <a:pt x="3063" y="12560"/>
                </a:cubicBezTo>
                <a:cubicBezTo>
                  <a:pt x="3063" y="11997"/>
                  <a:pt x="1737" y="11706"/>
                  <a:pt x="716" y="12047"/>
                </a:cubicBezTo>
                <a:cubicBezTo>
                  <a:pt x="10" y="12283"/>
                  <a:pt x="-244" y="13083"/>
                  <a:pt x="319" y="13310"/>
                </a:cubicBezTo>
                <a:cubicBezTo>
                  <a:pt x="900" y="13544"/>
                  <a:pt x="6861" y="13340"/>
                  <a:pt x="6807" y="13088"/>
                </a:cubicBezTo>
                <a:cubicBezTo>
                  <a:pt x="6779" y="12956"/>
                  <a:pt x="6728" y="12612"/>
                  <a:pt x="6686" y="12332"/>
                </a:cubicBezTo>
                <a:cubicBezTo>
                  <a:pt x="6636" y="11990"/>
                  <a:pt x="6433" y="11828"/>
                  <a:pt x="6100" y="11846"/>
                </a:cubicBezTo>
                <a:close/>
                <a:moveTo>
                  <a:pt x="1699" y="15946"/>
                </a:moveTo>
                <a:cubicBezTo>
                  <a:pt x="467" y="15875"/>
                  <a:pt x="-261" y="16464"/>
                  <a:pt x="250" y="17112"/>
                </a:cubicBezTo>
                <a:cubicBezTo>
                  <a:pt x="505" y="17435"/>
                  <a:pt x="1091" y="17504"/>
                  <a:pt x="3839" y="17521"/>
                </a:cubicBezTo>
                <a:cubicBezTo>
                  <a:pt x="5696" y="17532"/>
                  <a:pt x="7118" y="17448"/>
                  <a:pt x="7118" y="17334"/>
                </a:cubicBezTo>
                <a:cubicBezTo>
                  <a:pt x="7118" y="17223"/>
                  <a:pt x="6862" y="17132"/>
                  <a:pt x="6548" y="17132"/>
                </a:cubicBezTo>
                <a:cubicBezTo>
                  <a:pt x="6153" y="17132"/>
                  <a:pt x="6165" y="17038"/>
                  <a:pt x="6600" y="16827"/>
                </a:cubicBezTo>
                <a:cubicBezTo>
                  <a:pt x="7493" y="16394"/>
                  <a:pt x="6844" y="15867"/>
                  <a:pt x="5513" y="15946"/>
                </a:cubicBezTo>
                <a:cubicBezTo>
                  <a:pt x="4906" y="15982"/>
                  <a:pt x="4309" y="16134"/>
                  <a:pt x="4184" y="16286"/>
                </a:cubicBezTo>
                <a:cubicBezTo>
                  <a:pt x="4015" y="16492"/>
                  <a:pt x="4255" y="16523"/>
                  <a:pt x="5151" y="16411"/>
                </a:cubicBezTo>
                <a:cubicBezTo>
                  <a:pt x="6345" y="16261"/>
                  <a:pt x="6353" y="16263"/>
                  <a:pt x="5392" y="16695"/>
                </a:cubicBezTo>
                <a:cubicBezTo>
                  <a:pt x="4073" y="17290"/>
                  <a:pt x="3152" y="17243"/>
                  <a:pt x="2959" y="16570"/>
                </a:cubicBezTo>
                <a:cubicBezTo>
                  <a:pt x="2846" y="16176"/>
                  <a:pt x="2471" y="15990"/>
                  <a:pt x="1699" y="15946"/>
                </a:cubicBezTo>
                <a:close/>
                <a:moveTo>
                  <a:pt x="5668" y="19866"/>
                </a:moveTo>
                <a:cubicBezTo>
                  <a:pt x="5397" y="19862"/>
                  <a:pt x="5111" y="19900"/>
                  <a:pt x="4840" y="19991"/>
                </a:cubicBezTo>
                <a:cubicBezTo>
                  <a:pt x="4421" y="20131"/>
                  <a:pt x="4081" y="20418"/>
                  <a:pt x="4081" y="20629"/>
                </a:cubicBezTo>
                <a:cubicBezTo>
                  <a:pt x="4081" y="20840"/>
                  <a:pt x="3842" y="21018"/>
                  <a:pt x="3563" y="21018"/>
                </a:cubicBezTo>
                <a:cubicBezTo>
                  <a:pt x="3284" y="21018"/>
                  <a:pt x="3063" y="20840"/>
                  <a:pt x="3063" y="20629"/>
                </a:cubicBezTo>
                <a:cubicBezTo>
                  <a:pt x="3063" y="20045"/>
                  <a:pt x="1720" y="19673"/>
                  <a:pt x="768" y="19991"/>
                </a:cubicBezTo>
                <a:cubicBezTo>
                  <a:pt x="-263" y="20335"/>
                  <a:pt x="-191" y="21156"/>
                  <a:pt x="888" y="21399"/>
                </a:cubicBezTo>
                <a:cubicBezTo>
                  <a:pt x="1371" y="21508"/>
                  <a:pt x="2001" y="21533"/>
                  <a:pt x="2286" y="21462"/>
                </a:cubicBezTo>
                <a:cubicBezTo>
                  <a:pt x="2571" y="21390"/>
                  <a:pt x="3723" y="21333"/>
                  <a:pt x="4840" y="21330"/>
                </a:cubicBezTo>
                <a:cubicBezTo>
                  <a:pt x="6641" y="21324"/>
                  <a:pt x="6879" y="21264"/>
                  <a:pt x="7014" y="20796"/>
                </a:cubicBezTo>
                <a:cubicBezTo>
                  <a:pt x="7163" y="20280"/>
                  <a:pt x="6481" y="19879"/>
                  <a:pt x="5668" y="19866"/>
                </a:cubicBezTo>
                <a:close/>
              </a:path>
            </a:pathLst>
          </a:custGeom>
          <a:ln w="12700">
            <a:miter lim="400000"/>
          </a:ln>
        </p:spPr>
      </p:pic>
      <p:sp>
        <p:nvSpPr>
          <p:cNvPr id="354" name="A"/>
          <p:cNvSpPr txBox="1"/>
          <p:nvPr/>
        </p:nvSpPr>
        <p:spPr>
          <a:xfrm>
            <a:off x="442586" y="332410"/>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355" name="Rectangle"/>
          <p:cNvSpPr/>
          <p:nvPr/>
        </p:nvSpPr>
        <p:spPr>
          <a:xfrm>
            <a:off x="5745664" y="999259"/>
            <a:ext cx="397342" cy="1184706"/>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6" name="Rectangle"/>
          <p:cNvSpPr/>
          <p:nvPr/>
        </p:nvSpPr>
        <p:spPr>
          <a:xfrm>
            <a:off x="5876440" y="336345"/>
            <a:ext cx="2266257" cy="9342122"/>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57" name="Heritability"/>
          <p:cNvSpPr txBox="1"/>
          <p:nvPr/>
        </p:nvSpPr>
        <p:spPr>
          <a:xfrm>
            <a:off x="7254705"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58" name="Loading"/>
          <p:cNvSpPr txBox="1"/>
          <p:nvPr/>
        </p:nvSpPr>
        <p:spPr>
          <a:xfrm>
            <a:off x="6398117" y="472825"/>
            <a:ext cx="66477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grpSp>
        <p:nvGrpSpPr>
          <p:cNvPr id="361" name="Group"/>
          <p:cNvGrpSpPr/>
          <p:nvPr/>
        </p:nvGrpSpPr>
        <p:grpSpPr>
          <a:xfrm>
            <a:off x="7595851" y="738727"/>
            <a:ext cx="362713" cy="275133"/>
            <a:chOff x="0" y="0"/>
            <a:chExt cx="362711" cy="275132"/>
          </a:xfrm>
        </p:grpSpPr>
        <p:sp>
          <p:nvSpPr>
            <p:cNvPr id="359"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60" name="D"/>
            <p:cNvSpPr txBox="1"/>
            <p:nvPr/>
          </p:nvSpPr>
          <p:spPr>
            <a:xfrm>
              <a:off x="141122" y="0"/>
              <a:ext cx="22159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62" name="C"/>
          <p:cNvSpPr txBox="1"/>
          <p:nvPr/>
        </p:nvSpPr>
        <p:spPr>
          <a:xfrm>
            <a:off x="5860387" y="319703"/>
            <a:ext cx="22722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363" name="TWAS"/>
          <p:cNvSpPr txBox="1"/>
          <p:nvPr/>
        </p:nvSpPr>
        <p:spPr>
          <a:xfrm>
            <a:off x="4214789" y="40233"/>
            <a:ext cx="536754"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TWAS</a:t>
            </a:r>
          </a:p>
        </p:txBody>
      </p:sp>
      <p:grpSp>
        <p:nvGrpSpPr>
          <p:cNvPr id="366" name="Group"/>
          <p:cNvGrpSpPr/>
          <p:nvPr/>
        </p:nvGrpSpPr>
        <p:grpSpPr>
          <a:xfrm>
            <a:off x="5298048" y="738733"/>
            <a:ext cx="362713" cy="275134"/>
            <a:chOff x="0" y="0"/>
            <a:chExt cx="362711" cy="275132"/>
          </a:xfrm>
        </p:grpSpPr>
        <p:sp>
          <p:nvSpPr>
            <p:cNvPr id="364"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65" name="D"/>
            <p:cNvSpPr txBox="1"/>
            <p:nvPr/>
          </p:nvSpPr>
          <p:spPr>
            <a:xfrm>
              <a:off x="141122" y="0"/>
              <a:ext cx="22159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67" name="Loading"/>
          <p:cNvSpPr txBox="1"/>
          <p:nvPr/>
        </p:nvSpPr>
        <p:spPr>
          <a:xfrm>
            <a:off x="3789500" y="461076"/>
            <a:ext cx="66477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sp>
        <p:nvSpPr>
          <p:cNvPr id="368" name="Heritability"/>
          <p:cNvSpPr txBox="1"/>
          <p:nvPr/>
        </p:nvSpPr>
        <p:spPr>
          <a:xfrm>
            <a:off x="4798821"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69" name="B"/>
          <p:cNvSpPr txBox="1"/>
          <p:nvPr/>
        </p:nvSpPr>
        <p:spPr>
          <a:xfrm>
            <a:off x="3217253" y="315157"/>
            <a:ext cx="22159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370" name="Figure 5 - loadings, distal heritability, and local heritability comparison"/>
          <p:cNvSpPr txBox="1"/>
          <p:nvPr/>
        </p:nvSpPr>
        <p:spPr>
          <a:xfrm>
            <a:off x="9887415" y="385998"/>
            <a:ext cx="3078938" cy="1565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Figure 5 - loadings, distal heritability, and local heritability comparison</a:t>
            </a:r>
          </a:p>
        </p:txBody>
      </p:sp>
      <p:sp>
        <p:nvSpPr>
          <p:cNvPr id="371" name="Rectangle"/>
          <p:cNvSpPr/>
          <p:nvPr/>
        </p:nvSpPr>
        <p:spPr>
          <a:xfrm>
            <a:off x="428972" y="336351"/>
            <a:ext cx="2791470" cy="934210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2" name="Rectangle"/>
          <p:cNvSpPr/>
          <p:nvPr/>
        </p:nvSpPr>
        <p:spPr>
          <a:xfrm>
            <a:off x="3223038" y="336351"/>
            <a:ext cx="2649765" cy="934210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3" name="Heritability"/>
          <p:cNvSpPr txBox="1"/>
          <p:nvPr/>
        </p:nvSpPr>
        <p:spPr>
          <a:xfrm rot="16200000">
            <a:off x="1677245" y="8892242"/>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74" name="Heritability"/>
          <p:cNvSpPr txBox="1"/>
          <p:nvPr/>
        </p:nvSpPr>
        <p:spPr>
          <a:xfrm rot="16200000">
            <a:off x="6652628" y="8941743"/>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75" name="Heritability"/>
          <p:cNvSpPr txBox="1"/>
          <p:nvPr/>
        </p:nvSpPr>
        <p:spPr>
          <a:xfrm rot="16200000">
            <a:off x="4259481" y="8890949"/>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76" name="Heritability"/>
          <p:cNvSpPr txBox="1"/>
          <p:nvPr/>
        </p:nvSpPr>
        <p:spPr>
          <a:xfrm rot="16200000">
            <a:off x="8131005" y="1938877"/>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pic>
        <p:nvPicPr>
          <p:cNvPr id="377" name="pasted-movie.png" descr="pasted-movie.png"/>
          <p:cNvPicPr>
            <a:picLocks noChangeAspect="1"/>
          </p:cNvPicPr>
          <p:nvPr/>
        </p:nvPicPr>
        <p:blipFill>
          <a:blip r:embed="rId11"/>
          <a:srcRect l="5764" t="534" r="7045" b="43"/>
          <a:stretch>
            <a:fillRect/>
          </a:stretch>
        </p:blipFill>
        <p:spPr>
          <a:xfrm>
            <a:off x="2092308" y="958804"/>
            <a:ext cx="931070" cy="7015929"/>
          </a:xfrm>
          <a:custGeom>
            <a:avLst/>
            <a:gdLst/>
            <a:ahLst/>
            <a:cxnLst>
              <a:cxn ang="0">
                <a:pos x="wd2" y="hd2"/>
              </a:cxn>
              <a:cxn ang="5400000">
                <a:pos x="wd2" y="hd2"/>
              </a:cxn>
              <a:cxn ang="10800000">
                <a:pos x="wd2" y="hd2"/>
              </a:cxn>
              <a:cxn ang="16200000">
                <a:pos x="wd2" y="hd2"/>
              </a:cxn>
            </a:cxnLst>
            <a:rect l="0" t="0" r="r" b="b"/>
            <a:pathLst>
              <a:path w="21600" h="21559" extrusionOk="0">
                <a:moveTo>
                  <a:pt x="7734" y="1"/>
                </a:moveTo>
                <a:cubicBezTo>
                  <a:pt x="7396" y="1"/>
                  <a:pt x="7298" y="34"/>
                  <a:pt x="7366" y="128"/>
                </a:cubicBezTo>
                <a:cubicBezTo>
                  <a:pt x="7433" y="221"/>
                  <a:pt x="7587" y="252"/>
                  <a:pt x="7946" y="244"/>
                </a:cubicBezTo>
                <a:cubicBezTo>
                  <a:pt x="8214" y="238"/>
                  <a:pt x="8516" y="251"/>
                  <a:pt x="8618" y="273"/>
                </a:cubicBezTo>
                <a:cubicBezTo>
                  <a:pt x="8720" y="295"/>
                  <a:pt x="8601" y="313"/>
                  <a:pt x="8351" y="313"/>
                </a:cubicBezTo>
                <a:cubicBezTo>
                  <a:pt x="8038" y="313"/>
                  <a:pt x="7900" y="351"/>
                  <a:pt x="7900" y="433"/>
                </a:cubicBezTo>
                <a:cubicBezTo>
                  <a:pt x="7900" y="523"/>
                  <a:pt x="8020" y="550"/>
                  <a:pt x="8406" y="545"/>
                </a:cubicBezTo>
                <a:cubicBezTo>
                  <a:pt x="9548" y="530"/>
                  <a:pt x="10548" y="549"/>
                  <a:pt x="10386" y="584"/>
                </a:cubicBezTo>
                <a:cubicBezTo>
                  <a:pt x="10291" y="605"/>
                  <a:pt x="10023" y="612"/>
                  <a:pt x="9787" y="600"/>
                </a:cubicBezTo>
                <a:cubicBezTo>
                  <a:pt x="9468" y="584"/>
                  <a:pt x="9354" y="608"/>
                  <a:pt x="9354" y="699"/>
                </a:cubicBezTo>
                <a:cubicBezTo>
                  <a:pt x="9354" y="765"/>
                  <a:pt x="9489" y="821"/>
                  <a:pt x="9649" y="821"/>
                </a:cubicBezTo>
                <a:cubicBezTo>
                  <a:pt x="9809" y="821"/>
                  <a:pt x="9935" y="799"/>
                  <a:pt x="9935" y="774"/>
                </a:cubicBezTo>
                <a:cubicBezTo>
                  <a:pt x="9935" y="749"/>
                  <a:pt x="10030" y="741"/>
                  <a:pt x="10137" y="755"/>
                </a:cubicBezTo>
                <a:cubicBezTo>
                  <a:pt x="10244" y="769"/>
                  <a:pt x="10155" y="825"/>
                  <a:pt x="9944" y="878"/>
                </a:cubicBezTo>
                <a:cubicBezTo>
                  <a:pt x="9628" y="957"/>
                  <a:pt x="9631" y="985"/>
                  <a:pt x="9944" y="1035"/>
                </a:cubicBezTo>
                <a:cubicBezTo>
                  <a:pt x="10153" y="1069"/>
                  <a:pt x="10526" y="1093"/>
                  <a:pt x="10782" y="1090"/>
                </a:cubicBezTo>
                <a:cubicBezTo>
                  <a:pt x="11038" y="1087"/>
                  <a:pt x="11779" y="1086"/>
                  <a:pt x="12420" y="1089"/>
                </a:cubicBezTo>
                <a:cubicBezTo>
                  <a:pt x="13288" y="1093"/>
                  <a:pt x="13473" y="1104"/>
                  <a:pt x="13148" y="1132"/>
                </a:cubicBezTo>
                <a:cubicBezTo>
                  <a:pt x="12572" y="1181"/>
                  <a:pt x="10312" y="1181"/>
                  <a:pt x="10082" y="1132"/>
                </a:cubicBezTo>
                <a:cubicBezTo>
                  <a:pt x="9983" y="1110"/>
                  <a:pt x="9647" y="1093"/>
                  <a:pt x="9336" y="1093"/>
                </a:cubicBezTo>
                <a:cubicBezTo>
                  <a:pt x="8884" y="1093"/>
                  <a:pt x="8774" y="1120"/>
                  <a:pt x="8774" y="1229"/>
                </a:cubicBezTo>
                <a:cubicBezTo>
                  <a:pt x="8774" y="1383"/>
                  <a:pt x="8895" y="1395"/>
                  <a:pt x="9594" y="1301"/>
                </a:cubicBezTo>
                <a:cubicBezTo>
                  <a:pt x="10052" y="1240"/>
                  <a:pt x="10095" y="1240"/>
                  <a:pt x="10183" y="1301"/>
                </a:cubicBezTo>
                <a:cubicBezTo>
                  <a:pt x="10250" y="1348"/>
                  <a:pt x="10567" y="1366"/>
                  <a:pt x="11316" y="1366"/>
                </a:cubicBezTo>
                <a:cubicBezTo>
                  <a:pt x="11892" y="1366"/>
                  <a:pt x="12295" y="1375"/>
                  <a:pt x="12209" y="1387"/>
                </a:cubicBezTo>
                <a:cubicBezTo>
                  <a:pt x="12123" y="1398"/>
                  <a:pt x="11326" y="1410"/>
                  <a:pt x="10432" y="1411"/>
                </a:cubicBezTo>
                <a:cubicBezTo>
                  <a:pt x="9179" y="1413"/>
                  <a:pt x="8771" y="1429"/>
                  <a:pt x="8673" y="1478"/>
                </a:cubicBezTo>
                <a:cubicBezTo>
                  <a:pt x="8587" y="1522"/>
                  <a:pt x="8540" y="1513"/>
                  <a:pt x="8517" y="1454"/>
                </a:cubicBezTo>
                <a:cubicBezTo>
                  <a:pt x="8466" y="1321"/>
                  <a:pt x="7900" y="1348"/>
                  <a:pt x="7900" y="1483"/>
                </a:cubicBezTo>
                <a:cubicBezTo>
                  <a:pt x="7900" y="1561"/>
                  <a:pt x="8041" y="1600"/>
                  <a:pt x="8332" y="1600"/>
                </a:cubicBezTo>
                <a:cubicBezTo>
                  <a:pt x="8636" y="1600"/>
                  <a:pt x="8774" y="1641"/>
                  <a:pt x="8774" y="1734"/>
                </a:cubicBezTo>
                <a:cubicBezTo>
                  <a:pt x="8774" y="1864"/>
                  <a:pt x="8813" y="1869"/>
                  <a:pt x="10008" y="1884"/>
                </a:cubicBezTo>
                <a:cubicBezTo>
                  <a:pt x="10689" y="1893"/>
                  <a:pt x="11511" y="1895"/>
                  <a:pt x="11831" y="1888"/>
                </a:cubicBezTo>
                <a:cubicBezTo>
                  <a:pt x="12152" y="1881"/>
                  <a:pt x="12747" y="1875"/>
                  <a:pt x="13148" y="1874"/>
                </a:cubicBezTo>
                <a:lnTo>
                  <a:pt x="13875" y="1873"/>
                </a:lnTo>
                <a:lnTo>
                  <a:pt x="13875" y="1385"/>
                </a:lnTo>
                <a:cubicBezTo>
                  <a:pt x="13875" y="947"/>
                  <a:pt x="13818" y="899"/>
                  <a:pt x="13360" y="899"/>
                </a:cubicBezTo>
                <a:cubicBezTo>
                  <a:pt x="13079" y="899"/>
                  <a:pt x="12853" y="881"/>
                  <a:pt x="12853" y="860"/>
                </a:cubicBezTo>
                <a:cubicBezTo>
                  <a:pt x="12853" y="838"/>
                  <a:pt x="13050" y="821"/>
                  <a:pt x="13295" y="821"/>
                </a:cubicBezTo>
                <a:cubicBezTo>
                  <a:pt x="13905" y="821"/>
                  <a:pt x="14167" y="715"/>
                  <a:pt x="13728" y="644"/>
                </a:cubicBezTo>
                <a:cubicBezTo>
                  <a:pt x="13530" y="612"/>
                  <a:pt x="13017" y="584"/>
                  <a:pt x="12595" y="582"/>
                </a:cubicBezTo>
                <a:cubicBezTo>
                  <a:pt x="12102" y="579"/>
                  <a:pt x="12018" y="571"/>
                  <a:pt x="12347" y="560"/>
                </a:cubicBezTo>
                <a:cubicBezTo>
                  <a:pt x="12627" y="550"/>
                  <a:pt x="12871" y="512"/>
                  <a:pt x="12890" y="476"/>
                </a:cubicBezTo>
                <a:cubicBezTo>
                  <a:pt x="12920" y="417"/>
                  <a:pt x="12937" y="419"/>
                  <a:pt x="13056" y="479"/>
                </a:cubicBezTo>
                <a:cubicBezTo>
                  <a:pt x="13276" y="592"/>
                  <a:pt x="13728" y="556"/>
                  <a:pt x="13728" y="426"/>
                </a:cubicBezTo>
                <a:cubicBezTo>
                  <a:pt x="13728" y="340"/>
                  <a:pt x="13616" y="310"/>
                  <a:pt x="13341" y="324"/>
                </a:cubicBezTo>
                <a:cubicBezTo>
                  <a:pt x="12639" y="360"/>
                  <a:pt x="12361" y="299"/>
                  <a:pt x="12761" y="196"/>
                </a:cubicBezTo>
                <a:cubicBezTo>
                  <a:pt x="13132" y="101"/>
                  <a:pt x="13134" y="100"/>
                  <a:pt x="13139" y="187"/>
                </a:cubicBezTo>
                <a:cubicBezTo>
                  <a:pt x="13141" y="235"/>
                  <a:pt x="13273" y="274"/>
                  <a:pt x="13433" y="274"/>
                </a:cubicBezTo>
                <a:cubicBezTo>
                  <a:pt x="13594" y="274"/>
                  <a:pt x="13728" y="213"/>
                  <a:pt x="13728" y="138"/>
                </a:cubicBezTo>
                <a:cubicBezTo>
                  <a:pt x="13728" y="7"/>
                  <a:pt x="13370" y="-41"/>
                  <a:pt x="13001" y="39"/>
                </a:cubicBezTo>
                <a:cubicBezTo>
                  <a:pt x="12795" y="83"/>
                  <a:pt x="8194" y="76"/>
                  <a:pt x="8194" y="32"/>
                </a:cubicBezTo>
                <a:cubicBezTo>
                  <a:pt x="8194" y="15"/>
                  <a:pt x="7985" y="1"/>
                  <a:pt x="7734" y="1"/>
                </a:cubicBezTo>
                <a:close/>
                <a:moveTo>
                  <a:pt x="14308" y="1"/>
                </a:moveTo>
                <a:lnTo>
                  <a:pt x="14308" y="10745"/>
                </a:lnTo>
                <a:lnTo>
                  <a:pt x="14308" y="21491"/>
                </a:lnTo>
                <a:lnTo>
                  <a:pt x="17954" y="21491"/>
                </a:lnTo>
                <a:lnTo>
                  <a:pt x="21600" y="21491"/>
                </a:lnTo>
                <a:lnTo>
                  <a:pt x="21600" y="10745"/>
                </a:lnTo>
                <a:lnTo>
                  <a:pt x="21600" y="1"/>
                </a:lnTo>
                <a:lnTo>
                  <a:pt x="17954" y="1"/>
                </a:lnTo>
                <a:lnTo>
                  <a:pt x="14308" y="1"/>
                </a:lnTo>
                <a:close/>
                <a:moveTo>
                  <a:pt x="10155" y="1913"/>
                </a:moveTo>
                <a:cubicBezTo>
                  <a:pt x="9454" y="1913"/>
                  <a:pt x="9354" y="1927"/>
                  <a:pt x="9354" y="2032"/>
                </a:cubicBezTo>
                <a:lnTo>
                  <a:pt x="9354" y="2151"/>
                </a:lnTo>
                <a:lnTo>
                  <a:pt x="11610" y="2139"/>
                </a:lnTo>
                <a:cubicBezTo>
                  <a:pt x="13810" y="2127"/>
                  <a:pt x="13869" y="2124"/>
                  <a:pt x="13792" y="2032"/>
                </a:cubicBezTo>
                <a:cubicBezTo>
                  <a:pt x="13692" y="1911"/>
                  <a:pt x="13472" y="1881"/>
                  <a:pt x="13166" y="1948"/>
                </a:cubicBezTo>
                <a:cubicBezTo>
                  <a:pt x="12967" y="1991"/>
                  <a:pt x="12900" y="1990"/>
                  <a:pt x="12789" y="1946"/>
                </a:cubicBezTo>
                <a:cubicBezTo>
                  <a:pt x="12684" y="1905"/>
                  <a:pt x="12567" y="1903"/>
                  <a:pt x="12236" y="1939"/>
                </a:cubicBezTo>
                <a:cubicBezTo>
                  <a:pt x="11963" y="1969"/>
                  <a:pt x="11666" y="1973"/>
                  <a:pt x="11389" y="1950"/>
                </a:cubicBezTo>
                <a:cubicBezTo>
                  <a:pt x="11154" y="1930"/>
                  <a:pt x="10596" y="1914"/>
                  <a:pt x="10155" y="1913"/>
                </a:cubicBezTo>
                <a:close/>
                <a:moveTo>
                  <a:pt x="9502" y="2185"/>
                </a:moveTo>
                <a:cubicBezTo>
                  <a:pt x="9210" y="2185"/>
                  <a:pt x="9060" y="2224"/>
                  <a:pt x="9060" y="2302"/>
                </a:cubicBezTo>
                <a:lnTo>
                  <a:pt x="9060" y="2420"/>
                </a:lnTo>
                <a:lnTo>
                  <a:pt x="11546" y="2420"/>
                </a:lnTo>
                <a:cubicBezTo>
                  <a:pt x="13982" y="2420"/>
                  <a:pt x="14023" y="2417"/>
                  <a:pt x="14023" y="2323"/>
                </a:cubicBezTo>
                <a:cubicBezTo>
                  <a:pt x="14023" y="2245"/>
                  <a:pt x="13844" y="2224"/>
                  <a:pt x="13074" y="2207"/>
                </a:cubicBezTo>
                <a:cubicBezTo>
                  <a:pt x="11779" y="2179"/>
                  <a:pt x="10423" y="2195"/>
                  <a:pt x="10165" y="2243"/>
                </a:cubicBezTo>
                <a:cubicBezTo>
                  <a:pt x="10030" y="2267"/>
                  <a:pt x="9947" y="2265"/>
                  <a:pt x="9944" y="2234"/>
                </a:cubicBezTo>
                <a:cubicBezTo>
                  <a:pt x="9941" y="2207"/>
                  <a:pt x="9742" y="2185"/>
                  <a:pt x="9502" y="2185"/>
                </a:cubicBezTo>
                <a:close/>
                <a:moveTo>
                  <a:pt x="14013" y="2456"/>
                </a:moveTo>
                <a:lnTo>
                  <a:pt x="12531" y="2474"/>
                </a:lnTo>
                <a:cubicBezTo>
                  <a:pt x="11714" y="2484"/>
                  <a:pt x="10971" y="2503"/>
                  <a:pt x="10883" y="2515"/>
                </a:cubicBezTo>
                <a:cubicBezTo>
                  <a:pt x="10795" y="2526"/>
                  <a:pt x="10543" y="2515"/>
                  <a:pt x="10321" y="2490"/>
                </a:cubicBezTo>
                <a:cubicBezTo>
                  <a:pt x="9800" y="2432"/>
                  <a:pt x="9313" y="2493"/>
                  <a:pt x="9253" y="2624"/>
                </a:cubicBezTo>
                <a:cubicBezTo>
                  <a:pt x="9213" y="2713"/>
                  <a:pt x="9120" y="2719"/>
                  <a:pt x="8121" y="2701"/>
                </a:cubicBezTo>
                <a:cubicBezTo>
                  <a:pt x="7059" y="2682"/>
                  <a:pt x="7025" y="2685"/>
                  <a:pt x="7025" y="2804"/>
                </a:cubicBezTo>
                <a:cubicBezTo>
                  <a:pt x="7025" y="2927"/>
                  <a:pt x="7410" y="2968"/>
                  <a:pt x="7725" y="2878"/>
                </a:cubicBezTo>
                <a:cubicBezTo>
                  <a:pt x="7861" y="2839"/>
                  <a:pt x="7929" y="2839"/>
                  <a:pt x="8065" y="2878"/>
                </a:cubicBezTo>
                <a:cubicBezTo>
                  <a:pt x="8159" y="2905"/>
                  <a:pt x="8746" y="2927"/>
                  <a:pt x="9364" y="2927"/>
                </a:cubicBezTo>
                <a:cubicBezTo>
                  <a:pt x="10485" y="2927"/>
                  <a:pt x="10486" y="2926"/>
                  <a:pt x="10321" y="3062"/>
                </a:cubicBezTo>
                <a:cubicBezTo>
                  <a:pt x="10214" y="3151"/>
                  <a:pt x="10273" y="3199"/>
                  <a:pt x="10487" y="3199"/>
                </a:cubicBezTo>
                <a:cubicBezTo>
                  <a:pt x="10668" y="3199"/>
                  <a:pt x="10809" y="3228"/>
                  <a:pt x="10809" y="3262"/>
                </a:cubicBezTo>
                <a:cubicBezTo>
                  <a:pt x="10809" y="3304"/>
                  <a:pt x="10644" y="3318"/>
                  <a:pt x="10303" y="3304"/>
                </a:cubicBezTo>
                <a:cubicBezTo>
                  <a:pt x="8379" y="3223"/>
                  <a:pt x="8480" y="3220"/>
                  <a:pt x="8480" y="3371"/>
                </a:cubicBezTo>
                <a:cubicBezTo>
                  <a:pt x="8480" y="3448"/>
                  <a:pt x="8355" y="3511"/>
                  <a:pt x="8194" y="3511"/>
                </a:cubicBezTo>
                <a:cubicBezTo>
                  <a:pt x="8034" y="3511"/>
                  <a:pt x="7900" y="3564"/>
                  <a:pt x="7900" y="3628"/>
                </a:cubicBezTo>
                <a:cubicBezTo>
                  <a:pt x="7900" y="3733"/>
                  <a:pt x="8000" y="3746"/>
                  <a:pt x="8848" y="3751"/>
                </a:cubicBezTo>
                <a:cubicBezTo>
                  <a:pt x="9730" y="3757"/>
                  <a:pt x="9741" y="3758"/>
                  <a:pt x="8995" y="3773"/>
                </a:cubicBezTo>
                <a:cubicBezTo>
                  <a:pt x="8253" y="3788"/>
                  <a:pt x="7823" y="3862"/>
                  <a:pt x="8480" y="3862"/>
                </a:cubicBezTo>
                <a:cubicBezTo>
                  <a:pt x="8640" y="3862"/>
                  <a:pt x="8774" y="3897"/>
                  <a:pt x="8774" y="3940"/>
                </a:cubicBezTo>
                <a:cubicBezTo>
                  <a:pt x="8774" y="4048"/>
                  <a:pt x="9342" y="4039"/>
                  <a:pt x="9391" y="3931"/>
                </a:cubicBezTo>
                <a:lnTo>
                  <a:pt x="9437" y="3843"/>
                </a:lnTo>
                <a:lnTo>
                  <a:pt x="9557" y="3931"/>
                </a:lnTo>
                <a:cubicBezTo>
                  <a:pt x="9674" y="4012"/>
                  <a:pt x="9843" y="4018"/>
                  <a:pt x="11831" y="4018"/>
                </a:cubicBezTo>
                <a:lnTo>
                  <a:pt x="13967" y="4018"/>
                </a:lnTo>
                <a:lnTo>
                  <a:pt x="13967" y="3670"/>
                </a:lnTo>
                <a:cubicBezTo>
                  <a:pt x="13967" y="3381"/>
                  <a:pt x="13881" y="3318"/>
                  <a:pt x="13479" y="3298"/>
                </a:cubicBezTo>
                <a:cubicBezTo>
                  <a:pt x="13034" y="3275"/>
                  <a:pt x="13038" y="3269"/>
                  <a:pt x="13507" y="3234"/>
                </a:cubicBezTo>
                <a:cubicBezTo>
                  <a:pt x="14070" y="3192"/>
                  <a:pt x="14199" y="3024"/>
                  <a:pt x="13700" y="2983"/>
                </a:cubicBezTo>
                <a:cubicBezTo>
                  <a:pt x="13526" y="2969"/>
                  <a:pt x="13243" y="2976"/>
                  <a:pt x="13065" y="3000"/>
                </a:cubicBezTo>
                <a:cubicBezTo>
                  <a:pt x="12609" y="3061"/>
                  <a:pt x="11827" y="3053"/>
                  <a:pt x="11398" y="2984"/>
                </a:cubicBezTo>
                <a:cubicBezTo>
                  <a:pt x="11012" y="2922"/>
                  <a:pt x="11226" y="2909"/>
                  <a:pt x="12347" y="2924"/>
                </a:cubicBezTo>
                <a:cubicBezTo>
                  <a:pt x="12654" y="2929"/>
                  <a:pt x="12870" y="2904"/>
                  <a:pt x="12890" y="2861"/>
                </a:cubicBezTo>
                <a:cubicBezTo>
                  <a:pt x="12921" y="2796"/>
                  <a:pt x="12933" y="2796"/>
                  <a:pt x="13056" y="2859"/>
                </a:cubicBezTo>
                <a:cubicBezTo>
                  <a:pt x="13263" y="2965"/>
                  <a:pt x="13719" y="2939"/>
                  <a:pt x="13755" y="2820"/>
                </a:cubicBezTo>
                <a:cubicBezTo>
                  <a:pt x="13773" y="2761"/>
                  <a:pt x="13842" y="2654"/>
                  <a:pt x="13903" y="2584"/>
                </a:cubicBezTo>
                <a:lnTo>
                  <a:pt x="14013" y="2456"/>
                </a:lnTo>
                <a:close/>
                <a:moveTo>
                  <a:pt x="8194" y="4057"/>
                </a:moveTo>
                <a:lnTo>
                  <a:pt x="8194" y="4172"/>
                </a:lnTo>
                <a:cubicBezTo>
                  <a:pt x="8194" y="4268"/>
                  <a:pt x="8324" y="4288"/>
                  <a:pt x="8995" y="4299"/>
                </a:cubicBezTo>
                <a:cubicBezTo>
                  <a:pt x="9761" y="4311"/>
                  <a:pt x="12547" y="4303"/>
                  <a:pt x="12853" y="4289"/>
                </a:cubicBezTo>
                <a:cubicBezTo>
                  <a:pt x="12933" y="4285"/>
                  <a:pt x="13193" y="4280"/>
                  <a:pt x="13433" y="4277"/>
                </a:cubicBezTo>
                <a:cubicBezTo>
                  <a:pt x="13716" y="4273"/>
                  <a:pt x="13844" y="4238"/>
                  <a:pt x="13792" y="4177"/>
                </a:cubicBezTo>
                <a:cubicBezTo>
                  <a:pt x="13689" y="4053"/>
                  <a:pt x="13466" y="4026"/>
                  <a:pt x="13129" y="4098"/>
                </a:cubicBezTo>
                <a:cubicBezTo>
                  <a:pt x="12980" y="4129"/>
                  <a:pt x="12856" y="4136"/>
                  <a:pt x="12853" y="4113"/>
                </a:cubicBezTo>
                <a:cubicBezTo>
                  <a:pt x="12850" y="4088"/>
                  <a:pt x="11955" y="4069"/>
                  <a:pt x="10524" y="4065"/>
                </a:cubicBezTo>
                <a:lnTo>
                  <a:pt x="8194" y="4057"/>
                </a:lnTo>
                <a:close/>
                <a:moveTo>
                  <a:pt x="10450" y="4338"/>
                </a:moveTo>
                <a:cubicBezTo>
                  <a:pt x="9973" y="4347"/>
                  <a:pt x="9798" y="4376"/>
                  <a:pt x="9796" y="4448"/>
                </a:cubicBezTo>
                <a:cubicBezTo>
                  <a:pt x="9794" y="4534"/>
                  <a:pt x="9945" y="4548"/>
                  <a:pt x="11104" y="4568"/>
                </a:cubicBezTo>
                <a:cubicBezTo>
                  <a:pt x="12527" y="4594"/>
                  <a:pt x="12302" y="4605"/>
                  <a:pt x="10155" y="4616"/>
                </a:cubicBezTo>
                <a:cubicBezTo>
                  <a:pt x="9394" y="4620"/>
                  <a:pt x="8774" y="4611"/>
                  <a:pt x="8774" y="4596"/>
                </a:cubicBezTo>
                <a:cubicBezTo>
                  <a:pt x="8774" y="4582"/>
                  <a:pt x="8381" y="4571"/>
                  <a:pt x="7900" y="4573"/>
                </a:cubicBezTo>
                <a:cubicBezTo>
                  <a:pt x="7139" y="4576"/>
                  <a:pt x="7025" y="4590"/>
                  <a:pt x="7025" y="4687"/>
                </a:cubicBezTo>
                <a:cubicBezTo>
                  <a:pt x="7025" y="4794"/>
                  <a:pt x="7063" y="4799"/>
                  <a:pt x="8535" y="4799"/>
                </a:cubicBezTo>
                <a:cubicBezTo>
                  <a:pt x="9689" y="4799"/>
                  <a:pt x="9972" y="4809"/>
                  <a:pt x="9714" y="4844"/>
                </a:cubicBezTo>
                <a:cubicBezTo>
                  <a:pt x="9367" y="4890"/>
                  <a:pt x="7025" y="4916"/>
                  <a:pt x="7025" y="4873"/>
                </a:cubicBezTo>
                <a:cubicBezTo>
                  <a:pt x="7025" y="4860"/>
                  <a:pt x="6631" y="4850"/>
                  <a:pt x="6150" y="4850"/>
                </a:cubicBezTo>
                <a:cubicBezTo>
                  <a:pt x="5385" y="4850"/>
                  <a:pt x="5276" y="4864"/>
                  <a:pt x="5276" y="4961"/>
                </a:cubicBezTo>
                <a:cubicBezTo>
                  <a:pt x="5276" y="5066"/>
                  <a:pt x="5337" y="5071"/>
                  <a:pt x="6583" y="5071"/>
                </a:cubicBezTo>
                <a:cubicBezTo>
                  <a:pt x="7304" y="5071"/>
                  <a:pt x="7900" y="5088"/>
                  <a:pt x="7900" y="5110"/>
                </a:cubicBezTo>
                <a:cubicBezTo>
                  <a:pt x="7900" y="5163"/>
                  <a:pt x="8408" y="5160"/>
                  <a:pt x="8544" y="5105"/>
                </a:cubicBezTo>
                <a:cubicBezTo>
                  <a:pt x="8618" y="5075"/>
                  <a:pt x="9547" y="5064"/>
                  <a:pt x="11334" y="5068"/>
                </a:cubicBezTo>
                <a:cubicBezTo>
                  <a:pt x="13808" y="5075"/>
                  <a:pt x="14023" y="5069"/>
                  <a:pt x="14023" y="5000"/>
                </a:cubicBezTo>
                <a:cubicBezTo>
                  <a:pt x="14023" y="4862"/>
                  <a:pt x="12515" y="4796"/>
                  <a:pt x="11316" y="4882"/>
                </a:cubicBezTo>
                <a:cubicBezTo>
                  <a:pt x="10873" y="4913"/>
                  <a:pt x="10773" y="4912"/>
                  <a:pt x="10874" y="4871"/>
                </a:cubicBezTo>
                <a:cubicBezTo>
                  <a:pt x="10945" y="4842"/>
                  <a:pt x="11424" y="4813"/>
                  <a:pt x="11932" y="4806"/>
                </a:cubicBezTo>
                <a:cubicBezTo>
                  <a:pt x="12552" y="4798"/>
                  <a:pt x="12867" y="4772"/>
                  <a:pt x="12890" y="4728"/>
                </a:cubicBezTo>
                <a:cubicBezTo>
                  <a:pt x="12920" y="4669"/>
                  <a:pt x="12936" y="4669"/>
                  <a:pt x="13056" y="4731"/>
                </a:cubicBezTo>
                <a:cubicBezTo>
                  <a:pt x="13431" y="4923"/>
                  <a:pt x="13953" y="4702"/>
                  <a:pt x="13765" y="4431"/>
                </a:cubicBezTo>
                <a:cubicBezTo>
                  <a:pt x="13695" y="4330"/>
                  <a:pt x="13761" y="4332"/>
                  <a:pt x="12347" y="4367"/>
                </a:cubicBezTo>
                <a:cubicBezTo>
                  <a:pt x="11611" y="4385"/>
                  <a:pt x="11104" y="4383"/>
                  <a:pt x="11104" y="4361"/>
                </a:cubicBezTo>
                <a:cubicBezTo>
                  <a:pt x="11104" y="4341"/>
                  <a:pt x="10809" y="4331"/>
                  <a:pt x="10450" y="4338"/>
                </a:cubicBezTo>
                <a:close/>
                <a:moveTo>
                  <a:pt x="10671" y="5110"/>
                </a:moveTo>
                <a:cubicBezTo>
                  <a:pt x="10380" y="5110"/>
                  <a:pt x="10229" y="5149"/>
                  <a:pt x="10229" y="5227"/>
                </a:cubicBezTo>
                <a:cubicBezTo>
                  <a:pt x="10229" y="5338"/>
                  <a:pt x="10295" y="5344"/>
                  <a:pt x="11435" y="5344"/>
                </a:cubicBezTo>
                <a:cubicBezTo>
                  <a:pt x="12470" y="5344"/>
                  <a:pt x="12586" y="5352"/>
                  <a:pt x="12273" y="5403"/>
                </a:cubicBezTo>
                <a:cubicBezTo>
                  <a:pt x="11832" y="5474"/>
                  <a:pt x="11203" y="5478"/>
                  <a:pt x="11003" y="5412"/>
                </a:cubicBezTo>
                <a:cubicBezTo>
                  <a:pt x="10891" y="5376"/>
                  <a:pt x="10784" y="5378"/>
                  <a:pt x="10551" y="5422"/>
                </a:cubicBezTo>
                <a:cubicBezTo>
                  <a:pt x="10381" y="5454"/>
                  <a:pt x="10241" y="5461"/>
                  <a:pt x="10238" y="5437"/>
                </a:cubicBezTo>
                <a:cubicBezTo>
                  <a:pt x="10236" y="5413"/>
                  <a:pt x="9903" y="5393"/>
                  <a:pt x="9502" y="5393"/>
                </a:cubicBezTo>
                <a:cubicBezTo>
                  <a:pt x="9101" y="5393"/>
                  <a:pt x="8768" y="5413"/>
                  <a:pt x="8765" y="5437"/>
                </a:cubicBezTo>
                <a:cubicBezTo>
                  <a:pt x="8763" y="5461"/>
                  <a:pt x="8638" y="5455"/>
                  <a:pt x="8489" y="5423"/>
                </a:cubicBezTo>
                <a:cubicBezTo>
                  <a:pt x="8340" y="5392"/>
                  <a:pt x="8133" y="5378"/>
                  <a:pt x="8029" y="5392"/>
                </a:cubicBezTo>
                <a:cubicBezTo>
                  <a:pt x="7785" y="5424"/>
                  <a:pt x="8165" y="5656"/>
                  <a:pt x="8461" y="5656"/>
                </a:cubicBezTo>
                <a:cubicBezTo>
                  <a:pt x="8913" y="5656"/>
                  <a:pt x="8057" y="5918"/>
                  <a:pt x="7495" y="5953"/>
                </a:cubicBezTo>
                <a:cubicBezTo>
                  <a:pt x="6668" y="6003"/>
                  <a:pt x="6597" y="6070"/>
                  <a:pt x="7292" y="6150"/>
                </a:cubicBezTo>
                <a:cubicBezTo>
                  <a:pt x="7633" y="6189"/>
                  <a:pt x="7900" y="6267"/>
                  <a:pt x="7900" y="6328"/>
                </a:cubicBezTo>
                <a:cubicBezTo>
                  <a:pt x="7900" y="6398"/>
                  <a:pt x="8049" y="6437"/>
                  <a:pt x="8332" y="6437"/>
                </a:cubicBezTo>
                <a:cubicBezTo>
                  <a:pt x="8573" y="6437"/>
                  <a:pt x="8774" y="6417"/>
                  <a:pt x="8774" y="6393"/>
                </a:cubicBezTo>
                <a:cubicBezTo>
                  <a:pt x="8774" y="6362"/>
                  <a:pt x="8906" y="6363"/>
                  <a:pt x="9207" y="6396"/>
                </a:cubicBezTo>
                <a:cubicBezTo>
                  <a:pt x="9445" y="6423"/>
                  <a:pt x="10099" y="6438"/>
                  <a:pt x="10662" y="6429"/>
                </a:cubicBezTo>
                <a:cubicBezTo>
                  <a:pt x="11225" y="6421"/>
                  <a:pt x="11684" y="6427"/>
                  <a:pt x="11684" y="6444"/>
                </a:cubicBezTo>
                <a:cubicBezTo>
                  <a:pt x="11684" y="6486"/>
                  <a:pt x="12197" y="6484"/>
                  <a:pt x="12393" y="6442"/>
                </a:cubicBezTo>
                <a:cubicBezTo>
                  <a:pt x="12479" y="6423"/>
                  <a:pt x="12881" y="6417"/>
                  <a:pt x="13286" y="6427"/>
                </a:cubicBezTo>
                <a:cubicBezTo>
                  <a:pt x="13945" y="6444"/>
                  <a:pt x="14023" y="6432"/>
                  <a:pt x="14023" y="6323"/>
                </a:cubicBezTo>
                <a:cubicBezTo>
                  <a:pt x="14023" y="6252"/>
                  <a:pt x="13867" y="6202"/>
                  <a:pt x="13654" y="6201"/>
                </a:cubicBezTo>
                <a:cubicBezTo>
                  <a:pt x="13422" y="6201"/>
                  <a:pt x="13400" y="6190"/>
                  <a:pt x="13590" y="6172"/>
                </a:cubicBezTo>
                <a:cubicBezTo>
                  <a:pt x="13984" y="6134"/>
                  <a:pt x="13975" y="5384"/>
                  <a:pt x="13581" y="5383"/>
                </a:cubicBezTo>
                <a:cubicBezTo>
                  <a:pt x="13418" y="5383"/>
                  <a:pt x="13466" y="5367"/>
                  <a:pt x="13682" y="5349"/>
                </a:cubicBezTo>
                <a:cubicBezTo>
                  <a:pt x="13898" y="5331"/>
                  <a:pt x="14025" y="5282"/>
                  <a:pt x="13967" y="5242"/>
                </a:cubicBezTo>
                <a:cubicBezTo>
                  <a:pt x="13827" y="5143"/>
                  <a:pt x="11994" y="5126"/>
                  <a:pt x="11472" y="5217"/>
                </a:cubicBezTo>
                <a:cubicBezTo>
                  <a:pt x="11146" y="5274"/>
                  <a:pt x="11104" y="5272"/>
                  <a:pt x="11104" y="5195"/>
                </a:cubicBezTo>
                <a:cubicBezTo>
                  <a:pt x="11104" y="5145"/>
                  <a:pt x="10927" y="5110"/>
                  <a:pt x="10671" y="5110"/>
                </a:cubicBezTo>
                <a:close/>
                <a:moveTo>
                  <a:pt x="8342" y="6482"/>
                </a:moveTo>
                <a:cubicBezTo>
                  <a:pt x="7409" y="6467"/>
                  <a:pt x="7320" y="6496"/>
                  <a:pt x="7320" y="6595"/>
                </a:cubicBezTo>
                <a:cubicBezTo>
                  <a:pt x="7320" y="6686"/>
                  <a:pt x="7440" y="6713"/>
                  <a:pt x="7826" y="6707"/>
                </a:cubicBezTo>
                <a:cubicBezTo>
                  <a:pt x="8940" y="6692"/>
                  <a:pt x="9061" y="6706"/>
                  <a:pt x="8765" y="6810"/>
                </a:cubicBezTo>
                <a:cubicBezTo>
                  <a:pt x="8354" y="6955"/>
                  <a:pt x="8402" y="7001"/>
                  <a:pt x="8903" y="6945"/>
                </a:cubicBezTo>
                <a:cubicBezTo>
                  <a:pt x="9235" y="6908"/>
                  <a:pt x="9505" y="6910"/>
                  <a:pt x="10146" y="6955"/>
                </a:cubicBezTo>
                <a:cubicBezTo>
                  <a:pt x="11224" y="7031"/>
                  <a:pt x="11323" y="7032"/>
                  <a:pt x="11619" y="6961"/>
                </a:cubicBezTo>
                <a:cubicBezTo>
                  <a:pt x="11814" y="6915"/>
                  <a:pt x="12038" y="6909"/>
                  <a:pt x="12605" y="6938"/>
                </a:cubicBezTo>
                <a:cubicBezTo>
                  <a:pt x="13008" y="6958"/>
                  <a:pt x="13507" y="6962"/>
                  <a:pt x="13709" y="6945"/>
                </a:cubicBezTo>
                <a:cubicBezTo>
                  <a:pt x="14232" y="6902"/>
                  <a:pt x="13949" y="6767"/>
                  <a:pt x="13350" y="6773"/>
                </a:cubicBezTo>
                <a:cubicBezTo>
                  <a:pt x="13076" y="6776"/>
                  <a:pt x="12853" y="6763"/>
                  <a:pt x="12853" y="6744"/>
                </a:cubicBezTo>
                <a:cubicBezTo>
                  <a:pt x="12853" y="6725"/>
                  <a:pt x="13120" y="6710"/>
                  <a:pt x="13452" y="6710"/>
                </a:cubicBezTo>
                <a:cubicBezTo>
                  <a:pt x="13937" y="6710"/>
                  <a:pt x="14042" y="6689"/>
                  <a:pt x="13967" y="6603"/>
                </a:cubicBezTo>
                <a:cubicBezTo>
                  <a:pt x="13881" y="6502"/>
                  <a:pt x="13783" y="6495"/>
                  <a:pt x="12466" y="6494"/>
                </a:cubicBezTo>
                <a:cubicBezTo>
                  <a:pt x="11693" y="6493"/>
                  <a:pt x="11002" y="6505"/>
                  <a:pt x="10938" y="6518"/>
                </a:cubicBezTo>
                <a:cubicBezTo>
                  <a:pt x="10874" y="6532"/>
                  <a:pt x="10269" y="6529"/>
                  <a:pt x="9585" y="6511"/>
                </a:cubicBezTo>
                <a:cubicBezTo>
                  <a:pt x="9058" y="6497"/>
                  <a:pt x="8653" y="6487"/>
                  <a:pt x="8342" y="6482"/>
                </a:cubicBezTo>
                <a:close/>
                <a:moveTo>
                  <a:pt x="6335" y="7006"/>
                </a:moveTo>
                <a:cubicBezTo>
                  <a:pt x="5778" y="7009"/>
                  <a:pt x="5525" y="7056"/>
                  <a:pt x="5616" y="7143"/>
                </a:cubicBezTo>
                <a:cubicBezTo>
                  <a:pt x="5716" y="7237"/>
                  <a:pt x="5821" y="7243"/>
                  <a:pt x="7835" y="7251"/>
                </a:cubicBezTo>
                <a:cubicBezTo>
                  <a:pt x="8701" y="7255"/>
                  <a:pt x="8786" y="7265"/>
                  <a:pt x="8710" y="7362"/>
                </a:cubicBezTo>
                <a:cubicBezTo>
                  <a:pt x="8623" y="7474"/>
                  <a:pt x="8566" y="7470"/>
                  <a:pt x="10597" y="7485"/>
                </a:cubicBezTo>
                <a:cubicBezTo>
                  <a:pt x="11218" y="7490"/>
                  <a:pt x="11287" y="7567"/>
                  <a:pt x="10671" y="7567"/>
                </a:cubicBezTo>
                <a:cubicBezTo>
                  <a:pt x="10431" y="7567"/>
                  <a:pt x="10225" y="7589"/>
                  <a:pt x="10220" y="7616"/>
                </a:cubicBezTo>
                <a:cubicBezTo>
                  <a:pt x="10215" y="7643"/>
                  <a:pt x="10081" y="7634"/>
                  <a:pt x="9916" y="7596"/>
                </a:cubicBezTo>
                <a:cubicBezTo>
                  <a:pt x="9573" y="7518"/>
                  <a:pt x="8757" y="7507"/>
                  <a:pt x="8250" y="7575"/>
                </a:cubicBezTo>
                <a:cubicBezTo>
                  <a:pt x="8002" y="7608"/>
                  <a:pt x="7900" y="7609"/>
                  <a:pt x="7900" y="7578"/>
                </a:cubicBezTo>
                <a:cubicBezTo>
                  <a:pt x="7900" y="7531"/>
                  <a:pt x="5041" y="7534"/>
                  <a:pt x="4465" y="7582"/>
                </a:cubicBezTo>
                <a:cubicBezTo>
                  <a:pt x="4294" y="7596"/>
                  <a:pt x="4080" y="7593"/>
                  <a:pt x="3996" y="7575"/>
                </a:cubicBezTo>
                <a:cubicBezTo>
                  <a:pt x="3911" y="7556"/>
                  <a:pt x="3016" y="7544"/>
                  <a:pt x="2007" y="7548"/>
                </a:cubicBezTo>
                <a:cubicBezTo>
                  <a:pt x="195" y="7554"/>
                  <a:pt x="169" y="7555"/>
                  <a:pt x="83" y="7671"/>
                </a:cubicBezTo>
                <a:lnTo>
                  <a:pt x="0" y="7788"/>
                </a:lnTo>
                <a:lnTo>
                  <a:pt x="2569" y="7789"/>
                </a:lnTo>
                <a:cubicBezTo>
                  <a:pt x="7857" y="7793"/>
                  <a:pt x="7605" y="7787"/>
                  <a:pt x="7605" y="7918"/>
                </a:cubicBezTo>
                <a:cubicBezTo>
                  <a:pt x="7605" y="8022"/>
                  <a:pt x="7703" y="8036"/>
                  <a:pt x="8480" y="8036"/>
                </a:cubicBezTo>
                <a:cubicBezTo>
                  <a:pt x="9105" y="8036"/>
                  <a:pt x="9367" y="8016"/>
                  <a:pt x="9391" y="7967"/>
                </a:cubicBezTo>
                <a:cubicBezTo>
                  <a:pt x="9422" y="7905"/>
                  <a:pt x="9439" y="7905"/>
                  <a:pt x="9557" y="7965"/>
                </a:cubicBezTo>
                <a:cubicBezTo>
                  <a:pt x="9628" y="8001"/>
                  <a:pt x="9903" y="8038"/>
                  <a:pt x="10174" y="8048"/>
                </a:cubicBezTo>
                <a:cubicBezTo>
                  <a:pt x="10445" y="8057"/>
                  <a:pt x="10863" y="8057"/>
                  <a:pt x="11104" y="8046"/>
                </a:cubicBezTo>
                <a:cubicBezTo>
                  <a:pt x="11344" y="8036"/>
                  <a:pt x="12065" y="8024"/>
                  <a:pt x="12706" y="8021"/>
                </a:cubicBezTo>
                <a:lnTo>
                  <a:pt x="13875" y="8016"/>
                </a:lnTo>
                <a:lnTo>
                  <a:pt x="13958" y="7829"/>
                </a:lnTo>
                <a:cubicBezTo>
                  <a:pt x="14052" y="7634"/>
                  <a:pt x="13496" y="7502"/>
                  <a:pt x="12743" y="7540"/>
                </a:cubicBezTo>
                <a:cubicBezTo>
                  <a:pt x="12532" y="7551"/>
                  <a:pt x="12177" y="7545"/>
                  <a:pt x="11951" y="7526"/>
                </a:cubicBezTo>
                <a:cubicBezTo>
                  <a:pt x="11667" y="7502"/>
                  <a:pt x="11870" y="7491"/>
                  <a:pt x="12614" y="7490"/>
                </a:cubicBezTo>
                <a:cubicBezTo>
                  <a:pt x="13205" y="7490"/>
                  <a:pt x="13763" y="7475"/>
                  <a:pt x="13848" y="7456"/>
                </a:cubicBezTo>
                <a:cubicBezTo>
                  <a:pt x="13932" y="7438"/>
                  <a:pt x="13923" y="7336"/>
                  <a:pt x="13829" y="7229"/>
                </a:cubicBezTo>
                <a:lnTo>
                  <a:pt x="13654" y="7035"/>
                </a:lnTo>
                <a:lnTo>
                  <a:pt x="10708" y="7040"/>
                </a:lnTo>
                <a:cubicBezTo>
                  <a:pt x="9084" y="7043"/>
                  <a:pt x="7408" y="7033"/>
                  <a:pt x="6988" y="7018"/>
                </a:cubicBezTo>
                <a:cubicBezTo>
                  <a:pt x="6738" y="7010"/>
                  <a:pt x="6520" y="7005"/>
                  <a:pt x="6335" y="7006"/>
                </a:cubicBezTo>
                <a:close/>
                <a:moveTo>
                  <a:pt x="9354" y="8087"/>
                </a:moveTo>
                <a:cubicBezTo>
                  <a:pt x="8589" y="8087"/>
                  <a:pt x="8480" y="8101"/>
                  <a:pt x="8480" y="8198"/>
                </a:cubicBezTo>
                <a:cubicBezTo>
                  <a:pt x="8480" y="8298"/>
                  <a:pt x="8580" y="8309"/>
                  <a:pt x="9575" y="8315"/>
                </a:cubicBezTo>
                <a:cubicBezTo>
                  <a:pt x="10177" y="8318"/>
                  <a:pt x="10796" y="8324"/>
                  <a:pt x="10957" y="8329"/>
                </a:cubicBezTo>
                <a:cubicBezTo>
                  <a:pt x="11117" y="8334"/>
                  <a:pt x="11443" y="8342"/>
                  <a:pt x="11684" y="8346"/>
                </a:cubicBezTo>
                <a:cubicBezTo>
                  <a:pt x="11924" y="8351"/>
                  <a:pt x="11799" y="8368"/>
                  <a:pt x="11398" y="8384"/>
                </a:cubicBezTo>
                <a:cubicBezTo>
                  <a:pt x="10998" y="8400"/>
                  <a:pt x="10537" y="8401"/>
                  <a:pt x="10376" y="8387"/>
                </a:cubicBezTo>
                <a:cubicBezTo>
                  <a:pt x="10216" y="8372"/>
                  <a:pt x="9654" y="8358"/>
                  <a:pt x="9134" y="8354"/>
                </a:cubicBezTo>
                <a:cubicBezTo>
                  <a:pt x="8266" y="8347"/>
                  <a:pt x="8194" y="8355"/>
                  <a:pt x="8194" y="8461"/>
                </a:cubicBezTo>
                <a:cubicBezTo>
                  <a:pt x="8194" y="8569"/>
                  <a:pt x="8270" y="8578"/>
                  <a:pt x="9428" y="8589"/>
                </a:cubicBezTo>
                <a:cubicBezTo>
                  <a:pt x="10109" y="8596"/>
                  <a:pt x="11123" y="8598"/>
                  <a:pt x="11684" y="8594"/>
                </a:cubicBezTo>
                <a:cubicBezTo>
                  <a:pt x="12245" y="8590"/>
                  <a:pt x="12999" y="8586"/>
                  <a:pt x="13360" y="8584"/>
                </a:cubicBezTo>
                <a:cubicBezTo>
                  <a:pt x="13843" y="8582"/>
                  <a:pt x="14023" y="8558"/>
                  <a:pt x="14023" y="8492"/>
                </a:cubicBezTo>
                <a:cubicBezTo>
                  <a:pt x="14023" y="8442"/>
                  <a:pt x="13865" y="8381"/>
                  <a:pt x="13673" y="8355"/>
                </a:cubicBezTo>
                <a:cubicBezTo>
                  <a:pt x="13401" y="8319"/>
                  <a:pt x="13404" y="8309"/>
                  <a:pt x="13691" y="8309"/>
                </a:cubicBezTo>
                <a:cubicBezTo>
                  <a:pt x="13922" y="8309"/>
                  <a:pt x="14025" y="8268"/>
                  <a:pt x="13967" y="8201"/>
                </a:cubicBezTo>
                <a:cubicBezTo>
                  <a:pt x="13864" y="8081"/>
                  <a:pt x="13377" y="8065"/>
                  <a:pt x="11389" y="8114"/>
                </a:cubicBezTo>
                <a:cubicBezTo>
                  <a:pt x="10750" y="8129"/>
                  <a:pt x="10229" y="8130"/>
                  <a:pt x="10229" y="8115"/>
                </a:cubicBezTo>
                <a:cubicBezTo>
                  <a:pt x="10229" y="8100"/>
                  <a:pt x="9835" y="8087"/>
                  <a:pt x="9354" y="8087"/>
                </a:cubicBezTo>
                <a:close/>
                <a:moveTo>
                  <a:pt x="8811" y="8621"/>
                </a:moveTo>
                <a:cubicBezTo>
                  <a:pt x="8194" y="8621"/>
                  <a:pt x="7920" y="8643"/>
                  <a:pt x="7798" y="8705"/>
                </a:cubicBezTo>
                <a:cubicBezTo>
                  <a:pt x="7707" y="8752"/>
                  <a:pt x="7698" y="8804"/>
                  <a:pt x="7780" y="8822"/>
                </a:cubicBezTo>
                <a:cubicBezTo>
                  <a:pt x="7862" y="8840"/>
                  <a:pt x="9172" y="8854"/>
                  <a:pt x="10690" y="8854"/>
                </a:cubicBezTo>
                <a:cubicBezTo>
                  <a:pt x="13403" y="8854"/>
                  <a:pt x="13459" y="8853"/>
                  <a:pt x="13746" y="8751"/>
                </a:cubicBezTo>
                <a:cubicBezTo>
                  <a:pt x="14128" y="8617"/>
                  <a:pt x="13943" y="8599"/>
                  <a:pt x="12724" y="8649"/>
                </a:cubicBezTo>
                <a:cubicBezTo>
                  <a:pt x="12017" y="8678"/>
                  <a:pt x="11682" y="8678"/>
                  <a:pt x="11610" y="8649"/>
                </a:cubicBezTo>
                <a:cubicBezTo>
                  <a:pt x="11539" y="8620"/>
                  <a:pt x="11227" y="8621"/>
                  <a:pt x="10579" y="8651"/>
                </a:cubicBezTo>
                <a:cubicBezTo>
                  <a:pt x="10026" y="8677"/>
                  <a:pt x="9649" y="8679"/>
                  <a:pt x="9649" y="8657"/>
                </a:cubicBezTo>
                <a:cubicBezTo>
                  <a:pt x="9649" y="8637"/>
                  <a:pt x="9273" y="8621"/>
                  <a:pt x="8811" y="8621"/>
                </a:cubicBezTo>
                <a:close/>
                <a:moveTo>
                  <a:pt x="10008" y="8897"/>
                </a:moveTo>
                <a:cubicBezTo>
                  <a:pt x="9469" y="8894"/>
                  <a:pt x="9354" y="8914"/>
                  <a:pt x="9354" y="9010"/>
                </a:cubicBezTo>
                <a:lnTo>
                  <a:pt x="9354" y="9127"/>
                </a:lnTo>
                <a:lnTo>
                  <a:pt x="11684" y="9127"/>
                </a:lnTo>
                <a:cubicBezTo>
                  <a:pt x="13771" y="9127"/>
                  <a:pt x="14023" y="9119"/>
                  <a:pt x="14023" y="9054"/>
                </a:cubicBezTo>
                <a:cubicBezTo>
                  <a:pt x="14023" y="8944"/>
                  <a:pt x="13335" y="8885"/>
                  <a:pt x="12522" y="8926"/>
                </a:cubicBezTo>
                <a:cubicBezTo>
                  <a:pt x="12142" y="8945"/>
                  <a:pt x="11572" y="8946"/>
                  <a:pt x="11251" y="8929"/>
                </a:cubicBezTo>
                <a:cubicBezTo>
                  <a:pt x="10931" y="8912"/>
                  <a:pt x="10369" y="8898"/>
                  <a:pt x="10008" y="8897"/>
                </a:cubicBezTo>
                <a:close/>
                <a:moveTo>
                  <a:pt x="13709" y="9178"/>
                </a:moveTo>
                <a:cubicBezTo>
                  <a:pt x="13621" y="9179"/>
                  <a:pt x="13505" y="9183"/>
                  <a:pt x="13360" y="9189"/>
                </a:cubicBezTo>
                <a:cubicBezTo>
                  <a:pt x="12999" y="9205"/>
                  <a:pt x="12581" y="9216"/>
                  <a:pt x="12420" y="9214"/>
                </a:cubicBezTo>
                <a:cubicBezTo>
                  <a:pt x="12260" y="9211"/>
                  <a:pt x="11564" y="9199"/>
                  <a:pt x="10883" y="9188"/>
                </a:cubicBezTo>
                <a:cubicBezTo>
                  <a:pt x="9668" y="9168"/>
                  <a:pt x="9649" y="9170"/>
                  <a:pt x="9649" y="9284"/>
                </a:cubicBezTo>
                <a:lnTo>
                  <a:pt x="9649" y="9400"/>
                </a:lnTo>
                <a:lnTo>
                  <a:pt x="11831" y="9400"/>
                </a:lnTo>
                <a:lnTo>
                  <a:pt x="14023" y="9400"/>
                </a:lnTo>
                <a:lnTo>
                  <a:pt x="14023" y="9281"/>
                </a:lnTo>
                <a:cubicBezTo>
                  <a:pt x="14023" y="9201"/>
                  <a:pt x="13976" y="9175"/>
                  <a:pt x="13709" y="9178"/>
                </a:cubicBezTo>
                <a:close/>
                <a:moveTo>
                  <a:pt x="8701" y="9423"/>
                </a:moveTo>
                <a:cubicBezTo>
                  <a:pt x="8260" y="9421"/>
                  <a:pt x="7959" y="9454"/>
                  <a:pt x="7891" y="9517"/>
                </a:cubicBezTo>
                <a:cubicBezTo>
                  <a:pt x="7742" y="9654"/>
                  <a:pt x="7911" y="9673"/>
                  <a:pt x="9226" y="9673"/>
                </a:cubicBezTo>
                <a:cubicBezTo>
                  <a:pt x="9997" y="9673"/>
                  <a:pt x="10486" y="9690"/>
                  <a:pt x="10386" y="9711"/>
                </a:cubicBezTo>
                <a:cubicBezTo>
                  <a:pt x="10291" y="9732"/>
                  <a:pt x="10023" y="9738"/>
                  <a:pt x="9787" y="9726"/>
                </a:cubicBezTo>
                <a:cubicBezTo>
                  <a:pt x="9469" y="9709"/>
                  <a:pt x="9354" y="9734"/>
                  <a:pt x="9354" y="9821"/>
                </a:cubicBezTo>
                <a:cubicBezTo>
                  <a:pt x="9354" y="9916"/>
                  <a:pt x="9190" y="9946"/>
                  <a:pt x="8480" y="9979"/>
                </a:cubicBezTo>
                <a:cubicBezTo>
                  <a:pt x="7999" y="10002"/>
                  <a:pt x="7605" y="10005"/>
                  <a:pt x="7605" y="9987"/>
                </a:cubicBezTo>
                <a:cubicBezTo>
                  <a:pt x="7605" y="9968"/>
                  <a:pt x="7178" y="9956"/>
                  <a:pt x="6657" y="9960"/>
                </a:cubicBezTo>
                <a:cubicBezTo>
                  <a:pt x="5809" y="9966"/>
                  <a:pt x="5708" y="9978"/>
                  <a:pt x="5708" y="10083"/>
                </a:cubicBezTo>
                <a:cubicBezTo>
                  <a:pt x="5708" y="10193"/>
                  <a:pt x="5783" y="10200"/>
                  <a:pt x="6961" y="10209"/>
                </a:cubicBezTo>
                <a:cubicBezTo>
                  <a:pt x="8017" y="10217"/>
                  <a:pt x="8249" y="10205"/>
                  <a:pt x="8471" y="10131"/>
                </a:cubicBezTo>
                <a:cubicBezTo>
                  <a:pt x="8680" y="10061"/>
                  <a:pt x="8741" y="10084"/>
                  <a:pt x="8756" y="10242"/>
                </a:cubicBezTo>
                <a:cubicBezTo>
                  <a:pt x="8778" y="10473"/>
                  <a:pt x="8973" y="10515"/>
                  <a:pt x="9658" y="10432"/>
                </a:cubicBezTo>
                <a:cubicBezTo>
                  <a:pt x="10109" y="10377"/>
                  <a:pt x="10176" y="10378"/>
                  <a:pt x="10358" y="10442"/>
                </a:cubicBezTo>
                <a:cubicBezTo>
                  <a:pt x="10468" y="10480"/>
                  <a:pt x="10586" y="10519"/>
                  <a:pt x="10616" y="10528"/>
                </a:cubicBezTo>
                <a:cubicBezTo>
                  <a:pt x="10646" y="10538"/>
                  <a:pt x="10177" y="10547"/>
                  <a:pt x="9575" y="10549"/>
                </a:cubicBezTo>
                <a:cubicBezTo>
                  <a:pt x="8974" y="10551"/>
                  <a:pt x="8480" y="10538"/>
                  <a:pt x="8480" y="10520"/>
                </a:cubicBezTo>
                <a:cubicBezTo>
                  <a:pt x="8480" y="10502"/>
                  <a:pt x="8120" y="10492"/>
                  <a:pt x="7679" y="10499"/>
                </a:cubicBezTo>
                <a:cubicBezTo>
                  <a:pt x="7049" y="10509"/>
                  <a:pt x="6858" y="10534"/>
                  <a:pt x="6786" y="10618"/>
                </a:cubicBezTo>
                <a:lnTo>
                  <a:pt x="6694" y="10726"/>
                </a:lnTo>
                <a:lnTo>
                  <a:pt x="9778" y="10726"/>
                </a:lnTo>
                <a:cubicBezTo>
                  <a:pt x="12504" y="10726"/>
                  <a:pt x="12860" y="10718"/>
                  <a:pt x="12890" y="10658"/>
                </a:cubicBezTo>
                <a:cubicBezTo>
                  <a:pt x="12922" y="10593"/>
                  <a:pt x="12929" y="10593"/>
                  <a:pt x="13056" y="10658"/>
                </a:cubicBezTo>
                <a:cubicBezTo>
                  <a:pt x="13503" y="10887"/>
                  <a:pt x="14000" y="10543"/>
                  <a:pt x="13986" y="10015"/>
                </a:cubicBezTo>
                <a:lnTo>
                  <a:pt x="13976" y="9751"/>
                </a:lnTo>
                <a:lnTo>
                  <a:pt x="12393" y="9751"/>
                </a:lnTo>
                <a:cubicBezTo>
                  <a:pt x="10364" y="9751"/>
                  <a:pt x="10327" y="9682"/>
                  <a:pt x="12347" y="9666"/>
                </a:cubicBezTo>
                <a:cubicBezTo>
                  <a:pt x="13761" y="9655"/>
                  <a:pt x="13884" y="9646"/>
                  <a:pt x="13967" y="9550"/>
                </a:cubicBezTo>
                <a:lnTo>
                  <a:pt x="14050" y="9447"/>
                </a:lnTo>
                <a:lnTo>
                  <a:pt x="11923" y="9457"/>
                </a:lnTo>
                <a:cubicBezTo>
                  <a:pt x="10752" y="9464"/>
                  <a:pt x="9523" y="9455"/>
                  <a:pt x="9189" y="9438"/>
                </a:cubicBezTo>
                <a:cubicBezTo>
                  <a:pt x="9014" y="9429"/>
                  <a:pt x="8848" y="9424"/>
                  <a:pt x="8701" y="9423"/>
                </a:cubicBezTo>
                <a:close/>
                <a:moveTo>
                  <a:pt x="7642" y="10765"/>
                </a:moveTo>
                <a:cubicBezTo>
                  <a:pt x="7086" y="10765"/>
                  <a:pt x="6753" y="10788"/>
                  <a:pt x="6666" y="10833"/>
                </a:cubicBezTo>
                <a:cubicBezTo>
                  <a:pt x="6413" y="10964"/>
                  <a:pt x="6743" y="10999"/>
                  <a:pt x="8213" y="10999"/>
                </a:cubicBezTo>
                <a:lnTo>
                  <a:pt x="9649" y="10999"/>
                </a:lnTo>
                <a:lnTo>
                  <a:pt x="9649" y="11136"/>
                </a:lnTo>
                <a:cubicBezTo>
                  <a:pt x="9649" y="11211"/>
                  <a:pt x="9783" y="11272"/>
                  <a:pt x="9953" y="11272"/>
                </a:cubicBezTo>
                <a:cubicBezTo>
                  <a:pt x="10123" y="11272"/>
                  <a:pt x="10180" y="11292"/>
                  <a:pt x="10073" y="11315"/>
                </a:cubicBezTo>
                <a:cubicBezTo>
                  <a:pt x="9932" y="11345"/>
                  <a:pt x="9785" y="11345"/>
                  <a:pt x="9557" y="11315"/>
                </a:cubicBezTo>
                <a:cubicBezTo>
                  <a:pt x="9383" y="11292"/>
                  <a:pt x="8999" y="11272"/>
                  <a:pt x="8710" y="11272"/>
                </a:cubicBezTo>
                <a:cubicBezTo>
                  <a:pt x="8320" y="11272"/>
                  <a:pt x="8194" y="11302"/>
                  <a:pt x="8194" y="11390"/>
                </a:cubicBezTo>
                <a:cubicBezTo>
                  <a:pt x="8194" y="11463"/>
                  <a:pt x="8331" y="11508"/>
                  <a:pt x="8553" y="11504"/>
                </a:cubicBezTo>
                <a:cubicBezTo>
                  <a:pt x="9471" y="11488"/>
                  <a:pt x="9591" y="11509"/>
                  <a:pt x="9437" y="11662"/>
                </a:cubicBezTo>
                <a:cubicBezTo>
                  <a:pt x="9288" y="11811"/>
                  <a:pt x="9691" y="11883"/>
                  <a:pt x="10036" y="11770"/>
                </a:cubicBezTo>
                <a:cubicBezTo>
                  <a:pt x="10149" y="11732"/>
                  <a:pt x="10248" y="11734"/>
                  <a:pt x="10469" y="11776"/>
                </a:cubicBezTo>
                <a:cubicBezTo>
                  <a:pt x="10660" y="11812"/>
                  <a:pt x="10654" y="11853"/>
                  <a:pt x="10441" y="11899"/>
                </a:cubicBezTo>
                <a:cubicBezTo>
                  <a:pt x="10058" y="11981"/>
                  <a:pt x="10630" y="12097"/>
                  <a:pt x="11371" y="12088"/>
                </a:cubicBezTo>
                <a:cubicBezTo>
                  <a:pt x="12308" y="12076"/>
                  <a:pt x="13532" y="12092"/>
                  <a:pt x="13369" y="12114"/>
                </a:cubicBezTo>
                <a:cubicBezTo>
                  <a:pt x="13056" y="12155"/>
                  <a:pt x="10666" y="12162"/>
                  <a:pt x="10303" y="12122"/>
                </a:cubicBezTo>
                <a:cubicBezTo>
                  <a:pt x="10104" y="12100"/>
                  <a:pt x="9761" y="12092"/>
                  <a:pt x="9539" y="12104"/>
                </a:cubicBezTo>
                <a:cubicBezTo>
                  <a:pt x="9057" y="12129"/>
                  <a:pt x="8994" y="12323"/>
                  <a:pt x="9465" y="12331"/>
                </a:cubicBezTo>
                <a:cubicBezTo>
                  <a:pt x="9645" y="12334"/>
                  <a:pt x="10190" y="12340"/>
                  <a:pt x="10671" y="12345"/>
                </a:cubicBezTo>
                <a:cubicBezTo>
                  <a:pt x="11152" y="12351"/>
                  <a:pt x="11724" y="12357"/>
                  <a:pt x="11951" y="12360"/>
                </a:cubicBezTo>
                <a:cubicBezTo>
                  <a:pt x="12178" y="12363"/>
                  <a:pt x="12281" y="12376"/>
                  <a:pt x="12172" y="12390"/>
                </a:cubicBezTo>
                <a:cubicBezTo>
                  <a:pt x="11896" y="12427"/>
                  <a:pt x="8756" y="12405"/>
                  <a:pt x="8148" y="12361"/>
                </a:cubicBezTo>
                <a:cubicBezTo>
                  <a:pt x="7801" y="12336"/>
                  <a:pt x="7510" y="12344"/>
                  <a:pt x="7191" y="12387"/>
                </a:cubicBezTo>
                <a:cubicBezTo>
                  <a:pt x="6642" y="12460"/>
                  <a:pt x="6619" y="12490"/>
                  <a:pt x="7080" y="12551"/>
                </a:cubicBezTo>
                <a:cubicBezTo>
                  <a:pt x="7352" y="12588"/>
                  <a:pt x="7352" y="12609"/>
                  <a:pt x="7080" y="12645"/>
                </a:cubicBezTo>
                <a:cubicBezTo>
                  <a:pt x="6888" y="12671"/>
                  <a:pt x="6730" y="12724"/>
                  <a:pt x="6730" y="12762"/>
                </a:cubicBezTo>
                <a:cubicBezTo>
                  <a:pt x="6730" y="12829"/>
                  <a:pt x="6841" y="12839"/>
                  <a:pt x="7679" y="12848"/>
                </a:cubicBezTo>
                <a:cubicBezTo>
                  <a:pt x="8210" y="12854"/>
                  <a:pt x="8475" y="12915"/>
                  <a:pt x="8480" y="13037"/>
                </a:cubicBezTo>
                <a:cubicBezTo>
                  <a:pt x="8484" y="13133"/>
                  <a:pt x="8584" y="13144"/>
                  <a:pt x="9502" y="13144"/>
                </a:cubicBezTo>
                <a:cubicBezTo>
                  <a:pt x="10266" y="13144"/>
                  <a:pt x="10526" y="13127"/>
                  <a:pt x="10551" y="13076"/>
                </a:cubicBezTo>
                <a:cubicBezTo>
                  <a:pt x="10584" y="13011"/>
                  <a:pt x="10599" y="13011"/>
                  <a:pt x="10726" y="13076"/>
                </a:cubicBezTo>
                <a:cubicBezTo>
                  <a:pt x="10833" y="13130"/>
                  <a:pt x="11178" y="13144"/>
                  <a:pt x="12457" y="13144"/>
                </a:cubicBezTo>
                <a:cubicBezTo>
                  <a:pt x="14032" y="13144"/>
                  <a:pt x="14058" y="13142"/>
                  <a:pt x="13967" y="13037"/>
                </a:cubicBezTo>
                <a:cubicBezTo>
                  <a:pt x="13878" y="12933"/>
                  <a:pt x="13825" y="12930"/>
                  <a:pt x="12365" y="12943"/>
                </a:cubicBezTo>
                <a:cubicBezTo>
                  <a:pt x="11534" y="12950"/>
                  <a:pt x="10612" y="12938"/>
                  <a:pt x="10321" y="12915"/>
                </a:cubicBezTo>
                <a:cubicBezTo>
                  <a:pt x="9873" y="12880"/>
                  <a:pt x="9945" y="12873"/>
                  <a:pt x="10809" y="12869"/>
                </a:cubicBezTo>
                <a:cubicBezTo>
                  <a:pt x="11370" y="12865"/>
                  <a:pt x="12066" y="12866"/>
                  <a:pt x="12347" y="12870"/>
                </a:cubicBezTo>
                <a:cubicBezTo>
                  <a:pt x="12654" y="12874"/>
                  <a:pt x="12870" y="12848"/>
                  <a:pt x="12890" y="12805"/>
                </a:cubicBezTo>
                <a:cubicBezTo>
                  <a:pt x="12921" y="12740"/>
                  <a:pt x="12933" y="12740"/>
                  <a:pt x="13056" y="12803"/>
                </a:cubicBezTo>
                <a:cubicBezTo>
                  <a:pt x="13357" y="12957"/>
                  <a:pt x="13728" y="12854"/>
                  <a:pt x="13728" y="12617"/>
                </a:cubicBezTo>
                <a:cubicBezTo>
                  <a:pt x="13728" y="12441"/>
                  <a:pt x="13613" y="12364"/>
                  <a:pt x="13360" y="12364"/>
                </a:cubicBezTo>
                <a:cubicBezTo>
                  <a:pt x="13082" y="12363"/>
                  <a:pt x="13087" y="12355"/>
                  <a:pt x="13378" y="12331"/>
                </a:cubicBezTo>
                <a:cubicBezTo>
                  <a:pt x="13628" y="12310"/>
                  <a:pt x="13817" y="12174"/>
                  <a:pt x="13912" y="11940"/>
                </a:cubicBezTo>
                <a:cubicBezTo>
                  <a:pt x="14034" y="11642"/>
                  <a:pt x="13975" y="11579"/>
                  <a:pt x="13599" y="11560"/>
                </a:cubicBezTo>
                <a:cubicBezTo>
                  <a:pt x="13199" y="11539"/>
                  <a:pt x="13205" y="11529"/>
                  <a:pt x="13590" y="11455"/>
                </a:cubicBezTo>
                <a:cubicBezTo>
                  <a:pt x="14204" y="11338"/>
                  <a:pt x="14119" y="11273"/>
                  <a:pt x="13360" y="11270"/>
                </a:cubicBezTo>
                <a:cubicBezTo>
                  <a:pt x="12921" y="11268"/>
                  <a:pt x="12856" y="11259"/>
                  <a:pt x="13148" y="11244"/>
                </a:cubicBezTo>
                <a:cubicBezTo>
                  <a:pt x="13661" y="11218"/>
                  <a:pt x="14007" y="11155"/>
                  <a:pt x="14013" y="11088"/>
                </a:cubicBezTo>
                <a:cubicBezTo>
                  <a:pt x="14016" y="11062"/>
                  <a:pt x="13823" y="11051"/>
                  <a:pt x="13581" y="11064"/>
                </a:cubicBezTo>
                <a:cubicBezTo>
                  <a:pt x="13340" y="11076"/>
                  <a:pt x="13148" y="11067"/>
                  <a:pt x="13148" y="11043"/>
                </a:cubicBezTo>
                <a:cubicBezTo>
                  <a:pt x="13148" y="11019"/>
                  <a:pt x="13273" y="10999"/>
                  <a:pt x="13433" y="10999"/>
                </a:cubicBezTo>
                <a:cubicBezTo>
                  <a:pt x="13594" y="10999"/>
                  <a:pt x="13728" y="10946"/>
                  <a:pt x="13728" y="10882"/>
                </a:cubicBezTo>
                <a:cubicBezTo>
                  <a:pt x="13728" y="10818"/>
                  <a:pt x="13695" y="10765"/>
                  <a:pt x="13654" y="10765"/>
                </a:cubicBezTo>
                <a:cubicBezTo>
                  <a:pt x="13613" y="10765"/>
                  <a:pt x="13152" y="10781"/>
                  <a:pt x="12632" y="10801"/>
                </a:cubicBezTo>
                <a:cubicBezTo>
                  <a:pt x="12049" y="10824"/>
                  <a:pt x="11684" y="10824"/>
                  <a:pt x="11684" y="10801"/>
                </a:cubicBezTo>
                <a:cubicBezTo>
                  <a:pt x="11684" y="10760"/>
                  <a:pt x="10134" y="10751"/>
                  <a:pt x="9833" y="10792"/>
                </a:cubicBezTo>
                <a:cubicBezTo>
                  <a:pt x="9540" y="10831"/>
                  <a:pt x="8480" y="10836"/>
                  <a:pt x="8480" y="10798"/>
                </a:cubicBezTo>
                <a:cubicBezTo>
                  <a:pt x="8480" y="10780"/>
                  <a:pt x="8104" y="10765"/>
                  <a:pt x="7642" y="10765"/>
                </a:cubicBezTo>
                <a:close/>
                <a:moveTo>
                  <a:pt x="9143" y="11092"/>
                </a:moveTo>
                <a:cubicBezTo>
                  <a:pt x="9112" y="11096"/>
                  <a:pt x="9094" y="11110"/>
                  <a:pt x="9087" y="11133"/>
                </a:cubicBezTo>
                <a:cubicBezTo>
                  <a:pt x="9075" y="11174"/>
                  <a:pt x="9147" y="11197"/>
                  <a:pt x="9244" y="11184"/>
                </a:cubicBezTo>
                <a:cubicBezTo>
                  <a:pt x="9341" y="11171"/>
                  <a:pt x="9347" y="11137"/>
                  <a:pt x="9262" y="11109"/>
                </a:cubicBezTo>
                <a:cubicBezTo>
                  <a:pt x="9216" y="11093"/>
                  <a:pt x="9173" y="11088"/>
                  <a:pt x="9143" y="11092"/>
                </a:cubicBezTo>
                <a:close/>
                <a:moveTo>
                  <a:pt x="12347" y="13200"/>
                </a:moveTo>
                <a:cubicBezTo>
                  <a:pt x="10758" y="13202"/>
                  <a:pt x="10671" y="13208"/>
                  <a:pt x="10671" y="13300"/>
                </a:cubicBezTo>
                <a:cubicBezTo>
                  <a:pt x="10671" y="13382"/>
                  <a:pt x="10822" y="13400"/>
                  <a:pt x="11619" y="13410"/>
                </a:cubicBezTo>
                <a:cubicBezTo>
                  <a:pt x="12143" y="13417"/>
                  <a:pt x="12495" y="13439"/>
                  <a:pt x="12402" y="13459"/>
                </a:cubicBezTo>
                <a:cubicBezTo>
                  <a:pt x="12181" y="13507"/>
                  <a:pt x="10607" y="13506"/>
                  <a:pt x="10386" y="13458"/>
                </a:cubicBezTo>
                <a:cubicBezTo>
                  <a:pt x="10291" y="13437"/>
                  <a:pt x="10034" y="13430"/>
                  <a:pt x="9815" y="13442"/>
                </a:cubicBezTo>
                <a:cubicBezTo>
                  <a:pt x="9393" y="13463"/>
                  <a:pt x="8998" y="13606"/>
                  <a:pt x="9226" y="13655"/>
                </a:cubicBezTo>
                <a:cubicBezTo>
                  <a:pt x="9300" y="13671"/>
                  <a:pt x="10391" y="13686"/>
                  <a:pt x="11647" y="13687"/>
                </a:cubicBezTo>
                <a:lnTo>
                  <a:pt x="13930" y="13688"/>
                </a:lnTo>
                <a:lnTo>
                  <a:pt x="13958" y="13572"/>
                </a:lnTo>
                <a:cubicBezTo>
                  <a:pt x="13978" y="13480"/>
                  <a:pt x="13850" y="13456"/>
                  <a:pt x="13341" y="13451"/>
                </a:cubicBezTo>
                <a:cubicBezTo>
                  <a:pt x="12708" y="13446"/>
                  <a:pt x="12707" y="13445"/>
                  <a:pt x="13360" y="13428"/>
                </a:cubicBezTo>
                <a:cubicBezTo>
                  <a:pt x="13849" y="13416"/>
                  <a:pt x="14023" y="13385"/>
                  <a:pt x="14023" y="13305"/>
                </a:cubicBezTo>
                <a:cubicBezTo>
                  <a:pt x="14023" y="13201"/>
                  <a:pt x="13984" y="13198"/>
                  <a:pt x="12347" y="13200"/>
                </a:cubicBezTo>
                <a:close/>
                <a:moveTo>
                  <a:pt x="7725" y="13691"/>
                </a:moveTo>
                <a:cubicBezTo>
                  <a:pt x="7293" y="13691"/>
                  <a:pt x="7025" y="13713"/>
                  <a:pt x="7025" y="13749"/>
                </a:cubicBezTo>
                <a:cubicBezTo>
                  <a:pt x="7025" y="13781"/>
                  <a:pt x="7158" y="13808"/>
                  <a:pt x="7320" y="13808"/>
                </a:cubicBezTo>
                <a:cubicBezTo>
                  <a:pt x="7505" y="13808"/>
                  <a:pt x="7543" y="13888"/>
                  <a:pt x="7421" y="14027"/>
                </a:cubicBezTo>
                <a:lnTo>
                  <a:pt x="7228" y="14247"/>
                </a:lnTo>
                <a:lnTo>
                  <a:pt x="8296" y="14230"/>
                </a:lnTo>
                <a:cubicBezTo>
                  <a:pt x="8881" y="14220"/>
                  <a:pt x="9354" y="14227"/>
                  <a:pt x="9354" y="14244"/>
                </a:cubicBezTo>
                <a:cubicBezTo>
                  <a:pt x="9354" y="14261"/>
                  <a:pt x="9220" y="14276"/>
                  <a:pt x="9060" y="14276"/>
                </a:cubicBezTo>
                <a:cubicBezTo>
                  <a:pt x="8713" y="14276"/>
                  <a:pt x="8672" y="14458"/>
                  <a:pt x="9014" y="14477"/>
                </a:cubicBezTo>
                <a:cubicBezTo>
                  <a:pt x="9144" y="14484"/>
                  <a:pt x="9156" y="14533"/>
                  <a:pt x="9041" y="14587"/>
                </a:cubicBezTo>
                <a:cubicBezTo>
                  <a:pt x="8843" y="14680"/>
                  <a:pt x="8830" y="14680"/>
                  <a:pt x="8802" y="14597"/>
                </a:cubicBezTo>
                <a:cubicBezTo>
                  <a:pt x="8786" y="14548"/>
                  <a:pt x="8631" y="14509"/>
                  <a:pt x="8452" y="14509"/>
                </a:cubicBezTo>
                <a:cubicBezTo>
                  <a:pt x="8257" y="14509"/>
                  <a:pt x="8173" y="14556"/>
                  <a:pt x="8250" y="14626"/>
                </a:cubicBezTo>
                <a:cubicBezTo>
                  <a:pt x="8320" y="14690"/>
                  <a:pt x="8270" y="14743"/>
                  <a:pt x="8130" y="14743"/>
                </a:cubicBezTo>
                <a:cubicBezTo>
                  <a:pt x="7990" y="14743"/>
                  <a:pt x="7908" y="14862"/>
                  <a:pt x="7955" y="15006"/>
                </a:cubicBezTo>
                <a:lnTo>
                  <a:pt x="8047" y="15270"/>
                </a:lnTo>
                <a:lnTo>
                  <a:pt x="9060" y="15260"/>
                </a:lnTo>
                <a:cubicBezTo>
                  <a:pt x="9944" y="15252"/>
                  <a:pt x="9997" y="15256"/>
                  <a:pt x="9428" y="15288"/>
                </a:cubicBezTo>
                <a:cubicBezTo>
                  <a:pt x="9012" y="15312"/>
                  <a:pt x="8774" y="15360"/>
                  <a:pt x="8774" y="15419"/>
                </a:cubicBezTo>
                <a:cubicBezTo>
                  <a:pt x="8774" y="15548"/>
                  <a:pt x="9072" y="15573"/>
                  <a:pt x="9695" y="15498"/>
                </a:cubicBezTo>
                <a:cubicBezTo>
                  <a:pt x="10014" y="15459"/>
                  <a:pt x="10229" y="15451"/>
                  <a:pt x="10229" y="15478"/>
                </a:cubicBezTo>
                <a:cubicBezTo>
                  <a:pt x="10229" y="15503"/>
                  <a:pt x="10556" y="15523"/>
                  <a:pt x="10957" y="15523"/>
                </a:cubicBezTo>
                <a:cubicBezTo>
                  <a:pt x="11748" y="15523"/>
                  <a:pt x="11943" y="15580"/>
                  <a:pt x="11270" y="15615"/>
                </a:cubicBezTo>
                <a:cubicBezTo>
                  <a:pt x="11039" y="15627"/>
                  <a:pt x="10780" y="15615"/>
                  <a:pt x="10690" y="15589"/>
                </a:cubicBezTo>
                <a:cubicBezTo>
                  <a:pt x="10573" y="15556"/>
                  <a:pt x="10478" y="15555"/>
                  <a:pt x="10367" y="15586"/>
                </a:cubicBezTo>
                <a:cubicBezTo>
                  <a:pt x="10274" y="15611"/>
                  <a:pt x="9768" y="15622"/>
                  <a:pt x="9124" y="15610"/>
                </a:cubicBezTo>
                <a:cubicBezTo>
                  <a:pt x="6878" y="15570"/>
                  <a:pt x="6593" y="15576"/>
                  <a:pt x="6491" y="15672"/>
                </a:cubicBezTo>
                <a:cubicBezTo>
                  <a:pt x="6436" y="15724"/>
                  <a:pt x="6597" y="15784"/>
                  <a:pt x="6869" y="15810"/>
                </a:cubicBezTo>
                <a:cubicBezTo>
                  <a:pt x="7247" y="15847"/>
                  <a:pt x="7292" y="15878"/>
                  <a:pt x="7062" y="15959"/>
                </a:cubicBezTo>
                <a:cubicBezTo>
                  <a:pt x="6784" y="16057"/>
                  <a:pt x="6809" y="16061"/>
                  <a:pt x="7752" y="16061"/>
                </a:cubicBezTo>
                <a:cubicBezTo>
                  <a:pt x="8434" y="16061"/>
                  <a:pt x="8769" y="16041"/>
                  <a:pt x="8839" y="15997"/>
                </a:cubicBezTo>
                <a:cubicBezTo>
                  <a:pt x="8914" y="15948"/>
                  <a:pt x="8989" y="15955"/>
                  <a:pt x="9124" y="16021"/>
                </a:cubicBezTo>
                <a:cubicBezTo>
                  <a:pt x="9296" y="16105"/>
                  <a:pt x="9222" y="16109"/>
                  <a:pt x="7577" y="16109"/>
                </a:cubicBezTo>
                <a:lnTo>
                  <a:pt x="5856" y="16109"/>
                </a:lnTo>
                <a:lnTo>
                  <a:pt x="5856" y="16228"/>
                </a:lnTo>
                <a:lnTo>
                  <a:pt x="5856" y="16348"/>
                </a:lnTo>
                <a:lnTo>
                  <a:pt x="7679" y="16341"/>
                </a:lnTo>
                <a:cubicBezTo>
                  <a:pt x="10571" y="16329"/>
                  <a:pt x="11684" y="16339"/>
                  <a:pt x="11684" y="16377"/>
                </a:cubicBezTo>
                <a:cubicBezTo>
                  <a:pt x="11684" y="16397"/>
                  <a:pt x="10738" y="16410"/>
                  <a:pt x="9575" y="16406"/>
                </a:cubicBezTo>
                <a:cubicBezTo>
                  <a:pt x="7504" y="16400"/>
                  <a:pt x="7458" y="16402"/>
                  <a:pt x="7458" y="16498"/>
                </a:cubicBezTo>
                <a:cubicBezTo>
                  <a:pt x="7458" y="16604"/>
                  <a:pt x="7458" y="16605"/>
                  <a:pt x="11196" y="16613"/>
                </a:cubicBezTo>
                <a:cubicBezTo>
                  <a:pt x="12704" y="16616"/>
                  <a:pt x="12846" y="16622"/>
                  <a:pt x="12457" y="16674"/>
                </a:cubicBezTo>
                <a:cubicBezTo>
                  <a:pt x="11956" y="16741"/>
                  <a:pt x="11220" y="16750"/>
                  <a:pt x="10957" y="16693"/>
                </a:cubicBezTo>
                <a:cubicBezTo>
                  <a:pt x="10857" y="16672"/>
                  <a:pt x="10522" y="16654"/>
                  <a:pt x="10211" y="16654"/>
                </a:cubicBezTo>
                <a:cubicBezTo>
                  <a:pt x="9759" y="16654"/>
                  <a:pt x="9649" y="16681"/>
                  <a:pt x="9649" y="16791"/>
                </a:cubicBezTo>
                <a:cubicBezTo>
                  <a:pt x="9649" y="16921"/>
                  <a:pt x="9453" y="16946"/>
                  <a:pt x="8553" y="16931"/>
                </a:cubicBezTo>
                <a:cubicBezTo>
                  <a:pt x="8333" y="16927"/>
                  <a:pt x="8194" y="16970"/>
                  <a:pt x="8194" y="17039"/>
                </a:cubicBezTo>
                <a:cubicBezTo>
                  <a:pt x="8194" y="17103"/>
                  <a:pt x="8026" y="17164"/>
                  <a:pt x="7826" y="17175"/>
                </a:cubicBezTo>
                <a:cubicBezTo>
                  <a:pt x="7543" y="17190"/>
                  <a:pt x="7546" y="17203"/>
                  <a:pt x="7854" y="17232"/>
                </a:cubicBezTo>
                <a:cubicBezTo>
                  <a:pt x="8130" y="17258"/>
                  <a:pt x="8153" y="17277"/>
                  <a:pt x="7927" y="17295"/>
                </a:cubicBezTo>
                <a:cubicBezTo>
                  <a:pt x="7255" y="17351"/>
                  <a:pt x="7598" y="17435"/>
                  <a:pt x="8498" y="17435"/>
                </a:cubicBezTo>
                <a:cubicBezTo>
                  <a:pt x="8991" y="17435"/>
                  <a:pt x="9312" y="17450"/>
                  <a:pt x="9216" y="17471"/>
                </a:cubicBezTo>
                <a:cubicBezTo>
                  <a:pt x="9122" y="17492"/>
                  <a:pt x="8853" y="17499"/>
                  <a:pt x="8618" y="17487"/>
                </a:cubicBezTo>
                <a:cubicBezTo>
                  <a:pt x="8270" y="17469"/>
                  <a:pt x="8194" y="17511"/>
                  <a:pt x="8194" y="17708"/>
                </a:cubicBezTo>
                <a:cubicBezTo>
                  <a:pt x="8194" y="17894"/>
                  <a:pt x="8280" y="17945"/>
                  <a:pt x="8581" y="17930"/>
                </a:cubicBezTo>
                <a:cubicBezTo>
                  <a:pt x="9266" y="17894"/>
                  <a:pt x="9564" y="17957"/>
                  <a:pt x="9428" y="18108"/>
                </a:cubicBezTo>
                <a:cubicBezTo>
                  <a:pt x="9309" y="18239"/>
                  <a:pt x="9208" y="18253"/>
                  <a:pt x="8452" y="18253"/>
                </a:cubicBezTo>
                <a:cubicBezTo>
                  <a:pt x="7989" y="18253"/>
                  <a:pt x="7605" y="18270"/>
                  <a:pt x="7605" y="18292"/>
                </a:cubicBezTo>
                <a:cubicBezTo>
                  <a:pt x="7605" y="18313"/>
                  <a:pt x="7763" y="18331"/>
                  <a:pt x="7955" y="18331"/>
                </a:cubicBezTo>
                <a:cubicBezTo>
                  <a:pt x="8227" y="18331"/>
                  <a:pt x="8227" y="18342"/>
                  <a:pt x="7955" y="18378"/>
                </a:cubicBezTo>
                <a:cubicBezTo>
                  <a:pt x="7383" y="18455"/>
                  <a:pt x="7551" y="18486"/>
                  <a:pt x="8553" y="18493"/>
                </a:cubicBezTo>
                <a:lnTo>
                  <a:pt x="9502" y="18500"/>
                </a:lnTo>
                <a:lnTo>
                  <a:pt x="8553" y="18515"/>
                </a:lnTo>
                <a:cubicBezTo>
                  <a:pt x="7674" y="18530"/>
                  <a:pt x="7173" y="18604"/>
                  <a:pt x="7955" y="18604"/>
                </a:cubicBezTo>
                <a:cubicBezTo>
                  <a:pt x="8227" y="18604"/>
                  <a:pt x="8227" y="18615"/>
                  <a:pt x="7955" y="18652"/>
                </a:cubicBezTo>
                <a:cubicBezTo>
                  <a:pt x="7270" y="18743"/>
                  <a:pt x="7567" y="18799"/>
                  <a:pt x="8738" y="18799"/>
                </a:cubicBezTo>
                <a:cubicBezTo>
                  <a:pt x="9902" y="18799"/>
                  <a:pt x="10229" y="18843"/>
                  <a:pt x="10229" y="18998"/>
                </a:cubicBezTo>
                <a:cubicBezTo>
                  <a:pt x="10229" y="19115"/>
                  <a:pt x="10806" y="19085"/>
                  <a:pt x="10855" y="18965"/>
                </a:cubicBezTo>
                <a:lnTo>
                  <a:pt x="10901" y="18858"/>
                </a:lnTo>
                <a:lnTo>
                  <a:pt x="11021" y="18969"/>
                </a:lnTo>
                <a:cubicBezTo>
                  <a:pt x="11126" y="19063"/>
                  <a:pt x="11256" y="19078"/>
                  <a:pt x="11859" y="19063"/>
                </a:cubicBezTo>
                <a:cubicBezTo>
                  <a:pt x="12251" y="19053"/>
                  <a:pt x="12648" y="19059"/>
                  <a:pt x="12734" y="19077"/>
                </a:cubicBezTo>
                <a:cubicBezTo>
                  <a:pt x="12913" y="19116"/>
                  <a:pt x="13025" y="19114"/>
                  <a:pt x="10450" y="19127"/>
                </a:cubicBezTo>
                <a:cubicBezTo>
                  <a:pt x="9368" y="19133"/>
                  <a:pt x="8480" y="19123"/>
                  <a:pt x="8480" y="19105"/>
                </a:cubicBezTo>
                <a:cubicBezTo>
                  <a:pt x="8480" y="19065"/>
                  <a:pt x="7611" y="19061"/>
                  <a:pt x="7605" y="19102"/>
                </a:cubicBezTo>
                <a:cubicBezTo>
                  <a:pt x="7603" y="19118"/>
                  <a:pt x="7522" y="19168"/>
                  <a:pt x="7430" y="19214"/>
                </a:cubicBezTo>
                <a:cubicBezTo>
                  <a:pt x="7267" y="19295"/>
                  <a:pt x="7341" y="19299"/>
                  <a:pt x="10579" y="19304"/>
                </a:cubicBezTo>
                <a:lnTo>
                  <a:pt x="13894" y="19309"/>
                </a:lnTo>
                <a:lnTo>
                  <a:pt x="13884" y="18927"/>
                </a:lnTo>
                <a:lnTo>
                  <a:pt x="13866" y="18546"/>
                </a:lnTo>
                <a:lnTo>
                  <a:pt x="12991" y="18542"/>
                </a:lnTo>
                <a:cubicBezTo>
                  <a:pt x="12513" y="18540"/>
                  <a:pt x="11952" y="18556"/>
                  <a:pt x="11739" y="18578"/>
                </a:cubicBezTo>
                <a:cubicBezTo>
                  <a:pt x="11466" y="18607"/>
                  <a:pt x="11283" y="18604"/>
                  <a:pt x="11113" y="18567"/>
                </a:cubicBezTo>
                <a:cubicBezTo>
                  <a:pt x="10981" y="18539"/>
                  <a:pt x="10661" y="18526"/>
                  <a:pt x="10404" y="18539"/>
                </a:cubicBezTo>
                <a:cubicBezTo>
                  <a:pt x="10147" y="18553"/>
                  <a:pt x="9935" y="18546"/>
                  <a:pt x="9935" y="18525"/>
                </a:cubicBezTo>
                <a:cubicBezTo>
                  <a:pt x="9935" y="18504"/>
                  <a:pt x="10830" y="18487"/>
                  <a:pt x="11923" y="18487"/>
                </a:cubicBezTo>
                <a:lnTo>
                  <a:pt x="13912" y="18487"/>
                </a:lnTo>
                <a:lnTo>
                  <a:pt x="13949" y="18252"/>
                </a:lnTo>
                <a:lnTo>
                  <a:pt x="13995" y="18015"/>
                </a:lnTo>
                <a:lnTo>
                  <a:pt x="12697" y="18041"/>
                </a:lnTo>
                <a:cubicBezTo>
                  <a:pt x="11222" y="18070"/>
                  <a:pt x="9828" y="18036"/>
                  <a:pt x="10100" y="17977"/>
                </a:cubicBezTo>
                <a:cubicBezTo>
                  <a:pt x="10201" y="17955"/>
                  <a:pt x="10497" y="17941"/>
                  <a:pt x="10763" y="17944"/>
                </a:cubicBezTo>
                <a:cubicBezTo>
                  <a:pt x="11029" y="17948"/>
                  <a:pt x="11865" y="17948"/>
                  <a:pt x="12614" y="17945"/>
                </a:cubicBezTo>
                <a:lnTo>
                  <a:pt x="13967" y="17942"/>
                </a:lnTo>
                <a:lnTo>
                  <a:pt x="13976" y="17710"/>
                </a:lnTo>
                <a:lnTo>
                  <a:pt x="13986" y="17478"/>
                </a:lnTo>
                <a:lnTo>
                  <a:pt x="11776" y="17493"/>
                </a:lnTo>
                <a:cubicBezTo>
                  <a:pt x="10089" y="17505"/>
                  <a:pt x="9647" y="17497"/>
                  <a:pt x="9907" y="17463"/>
                </a:cubicBezTo>
                <a:cubicBezTo>
                  <a:pt x="10094" y="17438"/>
                  <a:pt x="10710" y="17422"/>
                  <a:pt x="11279" y="17428"/>
                </a:cubicBezTo>
                <a:cubicBezTo>
                  <a:pt x="12145" y="17438"/>
                  <a:pt x="12341" y="17427"/>
                  <a:pt x="12485" y="17353"/>
                </a:cubicBezTo>
                <a:lnTo>
                  <a:pt x="12660" y="17265"/>
                </a:lnTo>
                <a:lnTo>
                  <a:pt x="12899" y="17353"/>
                </a:lnTo>
                <a:cubicBezTo>
                  <a:pt x="13333" y="17510"/>
                  <a:pt x="13875" y="17423"/>
                  <a:pt x="13875" y="17197"/>
                </a:cubicBezTo>
                <a:cubicBezTo>
                  <a:pt x="13875" y="17019"/>
                  <a:pt x="13788" y="16987"/>
                  <a:pt x="13360" y="16992"/>
                </a:cubicBezTo>
                <a:cubicBezTo>
                  <a:pt x="12966" y="16996"/>
                  <a:pt x="12859" y="16969"/>
                  <a:pt x="12890" y="16875"/>
                </a:cubicBezTo>
                <a:cubicBezTo>
                  <a:pt x="12920" y="16783"/>
                  <a:pt x="12961" y="16774"/>
                  <a:pt x="13056" y="16839"/>
                </a:cubicBezTo>
                <a:cubicBezTo>
                  <a:pt x="13266" y="16985"/>
                  <a:pt x="13776" y="16937"/>
                  <a:pt x="13691" y="16780"/>
                </a:cubicBezTo>
                <a:cubicBezTo>
                  <a:pt x="13647" y="16699"/>
                  <a:pt x="13713" y="16611"/>
                  <a:pt x="13838" y="16583"/>
                </a:cubicBezTo>
                <a:cubicBezTo>
                  <a:pt x="14213" y="16502"/>
                  <a:pt x="13799" y="16420"/>
                  <a:pt x="13010" y="16420"/>
                </a:cubicBezTo>
                <a:cubicBezTo>
                  <a:pt x="12604" y="16420"/>
                  <a:pt x="12273" y="16402"/>
                  <a:pt x="12273" y="16381"/>
                </a:cubicBezTo>
                <a:cubicBezTo>
                  <a:pt x="12273" y="16359"/>
                  <a:pt x="12667" y="16342"/>
                  <a:pt x="13148" y="16342"/>
                </a:cubicBezTo>
                <a:cubicBezTo>
                  <a:pt x="13889" y="16342"/>
                  <a:pt x="14023" y="16328"/>
                  <a:pt x="14023" y="16244"/>
                </a:cubicBezTo>
                <a:cubicBezTo>
                  <a:pt x="14023" y="16145"/>
                  <a:pt x="13125" y="16056"/>
                  <a:pt x="12927" y="16136"/>
                </a:cubicBezTo>
                <a:cubicBezTo>
                  <a:pt x="12860" y="16163"/>
                  <a:pt x="12464" y="16166"/>
                  <a:pt x="11785" y="16145"/>
                </a:cubicBezTo>
                <a:cubicBezTo>
                  <a:pt x="11212" y="16128"/>
                  <a:pt x="10561" y="16124"/>
                  <a:pt x="10340" y="16136"/>
                </a:cubicBezTo>
                <a:cubicBezTo>
                  <a:pt x="10119" y="16147"/>
                  <a:pt x="9935" y="16136"/>
                  <a:pt x="9935" y="16113"/>
                </a:cubicBezTo>
                <a:cubicBezTo>
                  <a:pt x="9935" y="16085"/>
                  <a:pt x="10685" y="16070"/>
                  <a:pt x="11997" y="16070"/>
                </a:cubicBezTo>
                <a:cubicBezTo>
                  <a:pt x="13967" y="16070"/>
                  <a:pt x="14056" y="16066"/>
                  <a:pt x="13967" y="15982"/>
                </a:cubicBezTo>
                <a:cubicBezTo>
                  <a:pt x="13908" y="15926"/>
                  <a:pt x="13682" y="15896"/>
                  <a:pt x="13360" y="15899"/>
                </a:cubicBezTo>
                <a:cubicBezTo>
                  <a:pt x="13079" y="15902"/>
                  <a:pt x="12853" y="15889"/>
                  <a:pt x="12853" y="15870"/>
                </a:cubicBezTo>
                <a:cubicBezTo>
                  <a:pt x="12853" y="15851"/>
                  <a:pt x="12359" y="15832"/>
                  <a:pt x="11758" y="15828"/>
                </a:cubicBezTo>
                <a:lnTo>
                  <a:pt x="10671" y="15822"/>
                </a:lnTo>
                <a:lnTo>
                  <a:pt x="11739" y="15808"/>
                </a:lnTo>
                <a:cubicBezTo>
                  <a:pt x="12439" y="15798"/>
                  <a:pt x="12861" y="15769"/>
                  <a:pt x="12945" y="15726"/>
                </a:cubicBezTo>
                <a:cubicBezTo>
                  <a:pt x="13030" y="15683"/>
                  <a:pt x="13089" y="15693"/>
                  <a:pt x="13111" y="15755"/>
                </a:cubicBezTo>
                <a:cubicBezTo>
                  <a:pt x="13137" y="15830"/>
                  <a:pt x="13224" y="15841"/>
                  <a:pt x="13498" y="15804"/>
                </a:cubicBezTo>
                <a:cubicBezTo>
                  <a:pt x="13749" y="15770"/>
                  <a:pt x="13865" y="15477"/>
                  <a:pt x="13912" y="14767"/>
                </a:cubicBezTo>
                <a:lnTo>
                  <a:pt x="13976" y="13777"/>
                </a:lnTo>
                <a:lnTo>
                  <a:pt x="13056" y="13753"/>
                </a:lnTo>
                <a:cubicBezTo>
                  <a:pt x="12547" y="13739"/>
                  <a:pt x="12090" y="13744"/>
                  <a:pt x="12043" y="13762"/>
                </a:cubicBezTo>
                <a:cubicBezTo>
                  <a:pt x="11996" y="13781"/>
                  <a:pt x="11412" y="13783"/>
                  <a:pt x="10736" y="13766"/>
                </a:cubicBezTo>
                <a:cubicBezTo>
                  <a:pt x="9354" y="13732"/>
                  <a:pt x="9074" y="13745"/>
                  <a:pt x="9041" y="13839"/>
                </a:cubicBezTo>
                <a:cubicBezTo>
                  <a:pt x="9028" y="13878"/>
                  <a:pt x="8900" y="13861"/>
                  <a:pt x="8728" y="13798"/>
                </a:cubicBezTo>
                <a:cubicBezTo>
                  <a:pt x="8519" y="13721"/>
                  <a:pt x="8228" y="13691"/>
                  <a:pt x="7725" y="13691"/>
                </a:cubicBezTo>
                <a:close/>
                <a:moveTo>
                  <a:pt x="13415" y="19346"/>
                </a:moveTo>
                <a:cubicBezTo>
                  <a:pt x="13105" y="19346"/>
                  <a:pt x="12853" y="19365"/>
                  <a:pt x="12853" y="19389"/>
                </a:cubicBezTo>
                <a:cubicBezTo>
                  <a:pt x="12853" y="19419"/>
                  <a:pt x="12729" y="19420"/>
                  <a:pt x="12485" y="19394"/>
                </a:cubicBezTo>
                <a:cubicBezTo>
                  <a:pt x="12285" y="19373"/>
                  <a:pt x="11386" y="19355"/>
                  <a:pt x="10487" y="19353"/>
                </a:cubicBezTo>
                <a:cubicBezTo>
                  <a:pt x="9010" y="19349"/>
                  <a:pt x="8827" y="19358"/>
                  <a:pt x="8526" y="19447"/>
                </a:cubicBezTo>
                <a:cubicBezTo>
                  <a:pt x="8342" y="19501"/>
                  <a:pt x="8194" y="19550"/>
                  <a:pt x="8194" y="19558"/>
                </a:cubicBezTo>
                <a:cubicBezTo>
                  <a:pt x="8194" y="19565"/>
                  <a:pt x="9479" y="19573"/>
                  <a:pt x="11058" y="19576"/>
                </a:cubicBezTo>
                <a:lnTo>
                  <a:pt x="13930" y="19582"/>
                </a:lnTo>
                <a:lnTo>
                  <a:pt x="13958" y="19464"/>
                </a:lnTo>
                <a:cubicBezTo>
                  <a:pt x="13978" y="19372"/>
                  <a:pt x="13853" y="19346"/>
                  <a:pt x="13415" y="19346"/>
                </a:cubicBezTo>
                <a:close/>
                <a:moveTo>
                  <a:pt x="7891" y="19620"/>
                </a:moveTo>
                <a:cubicBezTo>
                  <a:pt x="7811" y="19621"/>
                  <a:pt x="7733" y="19633"/>
                  <a:pt x="7614" y="19658"/>
                </a:cubicBezTo>
                <a:cubicBezTo>
                  <a:pt x="7422" y="19697"/>
                  <a:pt x="7323" y="19700"/>
                  <a:pt x="7320" y="19667"/>
                </a:cubicBezTo>
                <a:cubicBezTo>
                  <a:pt x="7311" y="19573"/>
                  <a:pt x="6497" y="19620"/>
                  <a:pt x="6206" y="19732"/>
                </a:cubicBezTo>
                <a:lnTo>
                  <a:pt x="5911" y="19844"/>
                </a:lnTo>
                <a:lnTo>
                  <a:pt x="9382" y="19850"/>
                </a:lnTo>
                <a:cubicBezTo>
                  <a:pt x="12521" y="19855"/>
                  <a:pt x="12859" y="19849"/>
                  <a:pt x="12890" y="19786"/>
                </a:cubicBezTo>
                <a:cubicBezTo>
                  <a:pt x="12922" y="19721"/>
                  <a:pt x="12931" y="19721"/>
                  <a:pt x="13056" y="19785"/>
                </a:cubicBezTo>
                <a:cubicBezTo>
                  <a:pt x="13272" y="19896"/>
                  <a:pt x="13728" y="19862"/>
                  <a:pt x="13728" y="19736"/>
                </a:cubicBezTo>
                <a:cubicBezTo>
                  <a:pt x="13728" y="19621"/>
                  <a:pt x="13349" y="19580"/>
                  <a:pt x="12991" y="19658"/>
                </a:cubicBezTo>
                <a:cubicBezTo>
                  <a:pt x="12891" y="19680"/>
                  <a:pt x="12677" y="19687"/>
                  <a:pt x="12513" y="19674"/>
                </a:cubicBezTo>
                <a:cubicBezTo>
                  <a:pt x="11967" y="19629"/>
                  <a:pt x="8799" y="19619"/>
                  <a:pt x="8599" y="19663"/>
                </a:cubicBezTo>
                <a:cubicBezTo>
                  <a:pt x="8471" y="19690"/>
                  <a:pt x="8328" y="19687"/>
                  <a:pt x="8158" y="19652"/>
                </a:cubicBezTo>
                <a:cubicBezTo>
                  <a:pt x="8052" y="19630"/>
                  <a:pt x="7970" y="19619"/>
                  <a:pt x="7891" y="19620"/>
                </a:cubicBezTo>
                <a:close/>
                <a:moveTo>
                  <a:pt x="12402" y="19903"/>
                </a:moveTo>
                <a:cubicBezTo>
                  <a:pt x="10735" y="19896"/>
                  <a:pt x="10264" y="19939"/>
                  <a:pt x="10625" y="20065"/>
                </a:cubicBezTo>
                <a:cubicBezTo>
                  <a:pt x="10743" y="20106"/>
                  <a:pt x="11239" y="20122"/>
                  <a:pt x="12402" y="20120"/>
                </a:cubicBezTo>
                <a:cubicBezTo>
                  <a:pt x="13953" y="20117"/>
                  <a:pt x="14023" y="20114"/>
                  <a:pt x="14023" y="20014"/>
                </a:cubicBezTo>
                <a:cubicBezTo>
                  <a:pt x="14023" y="19915"/>
                  <a:pt x="13950" y="19909"/>
                  <a:pt x="12402" y="19903"/>
                </a:cubicBezTo>
                <a:close/>
                <a:moveTo>
                  <a:pt x="9649" y="20170"/>
                </a:moveTo>
                <a:lnTo>
                  <a:pt x="9649" y="20285"/>
                </a:lnTo>
                <a:cubicBezTo>
                  <a:pt x="9649" y="20360"/>
                  <a:pt x="9793" y="20398"/>
                  <a:pt x="10082" y="20398"/>
                </a:cubicBezTo>
                <a:cubicBezTo>
                  <a:pt x="10322" y="20398"/>
                  <a:pt x="10524" y="20380"/>
                  <a:pt x="10524" y="20359"/>
                </a:cubicBezTo>
                <a:cubicBezTo>
                  <a:pt x="10524" y="20338"/>
                  <a:pt x="10649" y="20320"/>
                  <a:pt x="10809" y="20320"/>
                </a:cubicBezTo>
                <a:cubicBezTo>
                  <a:pt x="10970" y="20320"/>
                  <a:pt x="11104" y="20346"/>
                  <a:pt x="11104" y="20376"/>
                </a:cubicBezTo>
                <a:cubicBezTo>
                  <a:pt x="11104" y="20439"/>
                  <a:pt x="8811" y="20506"/>
                  <a:pt x="8517" y="20452"/>
                </a:cubicBezTo>
                <a:cubicBezTo>
                  <a:pt x="8416" y="20433"/>
                  <a:pt x="8006" y="20418"/>
                  <a:pt x="7605" y="20418"/>
                </a:cubicBezTo>
                <a:cubicBezTo>
                  <a:pt x="6990" y="20418"/>
                  <a:pt x="6878" y="20436"/>
                  <a:pt x="6878" y="20535"/>
                </a:cubicBezTo>
                <a:cubicBezTo>
                  <a:pt x="6878" y="20668"/>
                  <a:pt x="6519" y="20718"/>
                  <a:pt x="5782" y="20687"/>
                </a:cubicBezTo>
                <a:cubicBezTo>
                  <a:pt x="5373" y="20670"/>
                  <a:pt x="5276" y="20690"/>
                  <a:pt x="5276" y="20786"/>
                </a:cubicBezTo>
                <a:cubicBezTo>
                  <a:pt x="5276" y="20902"/>
                  <a:pt x="5314" y="20905"/>
                  <a:pt x="6583" y="20905"/>
                </a:cubicBezTo>
                <a:cubicBezTo>
                  <a:pt x="7883" y="20905"/>
                  <a:pt x="7900" y="20907"/>
                  <a:pt x="7900" y="21039"/>
                </a:cubicBezTo>
                <a:cubicBezTo>
                  <a:pt x="7900" y="21202"/>
                  <a:pt x="8397" y="21231"/>
                  <a:pt x="10321" y="21183"/>
                </a:cubicBezTo>
                <a:cubicBezTo>
                  <a:pt x="11757" y="21147"/>
                  <a:pt x="12147" y="21179"/>
                  <a:pt x="11030" y="21241"/>
                </a:cubicBezTo>
                <a:cubicBezTo>
                  <a:pt x="10327" y="21280"/>
                  <a:pt x="8913" y="21277"/>
                  <a:pt x="7384" y="21235"/>
                </a:cubicBezTo>
                <a:cubicBezTo>
                  <a:pt x="6454" y="21209"/>
                  <a:pt x="6445" y="21211"/>
                  <a:pt x="6445" y="21349"/>
                </a:cubicBezTo>
                <a:cubicBezTo>
                  <a:pt x="6445" y="21493"/>
                  <a:pt x="6899" y="21540"/>
                  <a:pt x="7218" y="21429"/>
                </a:cubicBezTo>
                <a:cubicBezTo>
                  <a:pt x="7359" y="21379"/>
                  <a:pt x="7444" y="21378"/>
                  <a:pt x="7633" y="21419"/>
                </a:cubicBezTo>
                <a:cubicBezTo>
                  <a:pt x="7803" y="21456"/>
                  <a:pt x="8744" y="21470"/>
                  <a:pt x="10957" y="21474"/>
                </a:cubicBezTo>
                <a:lnTo>
                  <a:pt x="14050" y="21479"/>
                </a:lnTo>
                <a:lnTo>
                  <a:pt x="13958" y="21377"/>
                </a:lnTo>
                <a:cubicBezTo>
                  <a:pt x="13902" y="21312"/>
                  <a:pt x="13697" y="21276"/>
                  <a:pt x="13378" y="21276"/>
                </a:cubicBezTo>
                <a:cubicBezTo>
                  <a:pt x="13104" y="21276"/>
                  <a:pt x="12711" y="21254"/>
                  <a:pt x="12513" y="21227"/>
                </a:cubicBezTo>
                <a:cubicBezTo>
                  <a:pt x="12226" y="21189"/>
                  <a:pt x="12331" y="21179"/>
                  <a:pt x="13037" y="21179"/>
                </a:cubicBezTo>
                <a:cubicBezTo>
                  <a:pt x="13825" y="21179"/>
                  <a:pt x="13936" y="21165"/>
                  <a:pt x="13958" y="21061"/>
                </a:cubicBezTo>
                <a:cubicBezTo>
                  <a:pt x="13985" y="20935"/>
                  <a:pt x="13794" y="20925"/>
                  <a:pt x="12347" y="20981"/>
                </a:cubicBezTo>
                <a:cubicBezTo>
                  <a:pt x="11731" y="21005"/>
                  <a:pt x="11344" y="21003"/>
                  <a:pt x="11224" y="20977"/>
                </a:cubicBezTo>
                <a:cubicBezTo>
                  <a:pt x="11113" y="20953"/>
                  <a:pt x="10527" y="20947"/>
                  <a:pt x="9760" y="20963"/>
                </a:cubicBezTo>
                <a:cubicBezTo>
                  <a:pt x="8933" y="20979"/>
                  <a:pt x="8480" y="20974"/>
                  <a:pt x="8480" y="20947"/>
                </a:cubicBezTo>
                <a:cubicBezTo>
                  <a:pt x="8480" y="20924"/>
                  <a:pt x="8893" y="20905"/>
                  <a:pt x="9391" y="20905"/>
                </a:cubicBezTo>
                <a:cubicBezTo>
                  <a:pt x="10076" y="20905"/>
                  <a:pt x="10255" y="20891"/>
                  <a:pt x="10128" y="20847"/>
                </a:cubicBezTo>
                <a:cubicBezTo>
                  <a:pt x="10036" y="20815"/>
                  <a:pt x="10083" y="20788"/>
                  <a:pt x="10238" y="20788"/>
                </a:cubicBezTo>
                <a:cubicBezTo>
                  <a:pt x="10394" y="20788"/>
                  <a:pt x="10524" y="20812"/>
                  <a:pt x="10524" y="20842"/>
                </a:cubicBezTo>
                <a:cubicBezTo>
                  <a:pt x="10524" y="20899"/>
                  <a:pt x="11826" y="20949"/>
                  <a:pt x="12466" y="20916"/>
                </a:cubicBezTo>
                <a:cubicBezTo>
                  <a:pt x="12677" y="20905"/>
                  <a:pt x="12871" y="20869"/>
                  <a:pt x="12890" y="20833"/>
                </a:cubicBezTo>
                <a:cubicBezTo>
                  <a:pt x="12919" y="20778"/>
                  <a:pt x="12941" y="20778"/>
                  <a:pt x="13056" y="20837"/>
                </a:cubicBezTo>
                <a:cubicBezTo>
                  <a:pt x="13346" y="20986"/>
                  <a:pt x="13728" y="20893"/>
                  <a:pt x="13728" y="20674"/>
                </a:cubicBezTo>
                <a:lnTo>
                  <a:pt x="13728" y="20442"/>
                </a:lnTo>
                <a:lnTo>
                  <a:pt x="12743" y="20464"/>
                </a:lnTo>
                <a:cubicBezTo>
                  <a:pt x="12167" y="20476"/>
                  <a:pt x="11681" y="20467"/>
                  <a:pt x="11564" y="20442"/>
                </a:cubicBezTo>
                <a:cubicBezTo>
                  <a:pt x="11429" y="20413"/>
                  <a:pt x="11774" y="20398"/>
                  <a:pt x="12641" y="20398"/>
                </a:cubicBezTo>
                <a:cubicBezTo>
                  <a:pt x="13859" y="20398"/>
                  <a:pt x="13935" y="20393"/>
                  <a:pt x="13958" y="20286"/>
                </a:cubicBezTo>
                <a:lnTo>
                  <a:pt x="13976" y="20172"/>
                </a:lnTo>
                <a:lnTo>
                  <a:pt x="11813" y="20171"/>
                </a:lnTo>
                <a:lnTo>
                  <a:pt x="9649" y="20170"/>
                </a:lnTo>
                <a:close/>
                <a:moveTo>
                  <a:pt x="15551" y="21542"/>
                </a:moveTo>
                <a:cubicBezTo>
                  <a:pt x="15270" y="21552"/>
                  <a:pt x="15496" y="21559"/>
                  <a:pt x="16057" y="21559"/>
                </a:cubicBezTo>
                <a:cubicBezTo>
                  <a:pt x="16618" y="21559"/>
                  <a:pt x="16853" y="21552"/>
                  <a:pt x="16573" y="21542"/>
                </a:cubicBezTo>
                <a:cubicBezTo>
                  <a:pt x="16292" y="21532"/>
                  <a:pt x="15831" y="21532"/>
                  <a:pt x="15551" y="21542"/>
                </a:cubicBezTo>
                <a:close/>
                <a:moveTo>
                  <a:pt x="19630" y="21542"/>
                </a:moveTo>
                <a:cubicBezTo>
                  <a:pt x="19349" y="21552"/>
                  <a:pt x="19575" y="21559"/>
                  <a:pt x="20136" y="21559"/>
                </a:cubicBezTo>
                <a:cubicBezTo>
                  <a:pt x="20697" y="21559"/>
                  <a:pt x="20932" y="21552"/>
                  <a:pt x="20652" y="21542"/>
                </a:cubicBezTo>
                <a:cubicBezTo>
                  <a:pt x="20371" y="21532"/>
                  <a:pt x="19910" y="21532"/>
                  <a:pt x="19630" y="21542"/>
                </a:cubicBezTo>
                <a:close/>
              </a:path>
            </a:pathLst>
          </a:custGeom>
          <a:ln w="12700">
            <a:miter lim="400000"/>
          </a:ln>
        </p:spPr>
      </p:pic>
      <p:pic>
        <p:nvPicPr>
          <p:cNvPr id="378" name="pasted-movie.png" descr="pasted-movie.png"/>
          <p:cNvPicPr>
            <a:picLocks noChangeAspect="1"/>
          </p:cNvPicPr>
          <p:nvPr/>
        </p:nvPicPr>
        <p:blipFill>
          <a:blip r:embed="rId12"/>
          <a:srcRect l="5658" t="9047" r="6119" b="2764"/>
          <a:stretch>
            <a:fillRect/>
          </a:stretch>
        </p:blipFill>
        <p:spPr>
          <a:xfrm>
            <a:off x="2261760" y="8593483"/>
            <a:ext cx="854473" cy="1022351"/>
          </a:xfrm>
          <a:custGeom>
            <a:avLst/>
            <a:gdLst/>
            <a:ahLst/>
            <a:cxnLst>
              <a:cxn ang="0">
                <a:pos x="wd2" y="hd2"/>
              </a:cxn>
              <a:cxn ang="5400000">
                <a:pos x="wd2" y="hd2"/>
              </a:cxn>
              <a:cxn ang="10800000">
                <a:pos x="wd2" y="hd2"/>
              </a:cxn>
              <a:cxn ang="16200000">
                <a:pos x="wd2" y="hd2"/>
              </a:cxn>
            </a:cxnLst>
            <a:rect l="0" t="0" r="r" b="b"/>
            <a:pathLst>
              <a:path w="21475" h="21600" extrusionOk="0">
                <a:moveTo>
                  <a:pt x="21475" y="0"/>
                </a:moveTo>
                <a:lnTo>
                  <a:pt x="12887" y="25"/>
                </a:lnTo>
                <a:lnTo>
                  <a:pt x="4309" y="50"/>
                </a:lnTo>
                <a:lnTo>
                  <a:pt x="4269" y="344"/>
                </a:lnTo>
                <a:cubicBezTo>
                  <a:pt x="4237" y="617"/>
                  <a:pt x="4209" y="631"/>
                  <a:pt x="3811" y="604"/>
                </a:cubicBezTo>
                <a:cubicBezTo>
                  <a:pt x="3577" y="588"/>
                  <a:pt x="3319" y="614"/>
                  <a:pt x="3232" y="662"/>
                </a:cubicBezTo>
                <a:cubicBezTo>
                  <a:pt x="2959" y="816"/>
                  <a:pt x="3210" y="964"/>
                  <a:pt x="3741" y="964"/>
                </a:cubicBezTo>
                <a:lnTo>
                  <a:pt x="4249" y="964"/>
                </a:lnTo>
                <a:lnTo>
                  <a:pt x="4249" y="2465"/>
                </a:lnTo>
                <a:lnTo>
                  <a:pt x="4249" y="3958"/>
                </a:lnTo>
                <a:lnTo>
                  <a:pt x="3661" y="3958"/>
                </a:lnTo>
                <a:cubicBezTo>
                  <a:pt x="2902" y="3958"/>
                  <a:pt x="2945" y="4184"/>
                  <a:pt x="3711" y="4226"/>
                </a:cubicBezTo>
                <a:lnTo>
                  <a:pt x="4249" y="4260"/>
                </a:lnTo>
                <a:lnTo>
                  <a:pt x="4249" y="5693"/>
                </a:lnTo>
                <a:lnTo>
                  <a:pt x="4249" y="7127"/>
                </a:lnTo>
                <a:lnTo>
                  <a:pt x="3711" y="7161"/>
                </a:lnTo>
                <a:cubicBezTo>
                  <a:pt x="2945" y="7203"/>
                  <a:pt x="2902" y="7429"/>
                  <a:pt x="3661" y="7429"/>
                </a:cubicBezTo>
                <a:lnTo>
                  <a:pt x="4249" y="7429"/>
                </a:lnTo>
                <a:lnTo>
                  <a:pt x="4249" y="8922"/>
                </a:lnTo>
                <a:lnTo>
                  <a:pt x="4249" y="10414"/>
                </a:lnTo>
                <a:lnTo>
                  <a:pt x="3671" y="10414"/>
                </a:lnTo>
                <a:cubicBezTo>
                  <a:pt x="3237" y="10414"/>
                  <a:pt x="3102" y="10448"/>
                  <a:pt x="3102" y="10557"/>
                </a:cubicBezTo>
                <a:cubicBezTo>
                  <a:pt x="3102" y="10666"/>
                  <a:pt x="3237" y="10708"/>
                  <a:pt x="3671" y="10708"/>
                </a:cubicBezTo>
                <a:lnTo>
                  <a:pt x="4249" y="10708"/>
                </a:lnTo>
                <a:lnTo>
                  <a:pt x="4249" y="12200"/>
                </a:lnTo>
                <a:lnTo>
                  <a:pt x="4249" y="13693"/>
                </a:lnTo>
                <a:lnTo>
                  <a:pt x="3671" y="13693"/>
                </a:lnTo>
                <a:cubicBezTo>
                  <a:pt x="3237" y="13693"/>
                  <a:pt x="3102" y="13726"/>
                  <a:pt x="3102" y="13835"/>
                </a:cubicBezTo>
                <a:cubicBezTo>
                  <a:pt x="3102" y="13946"/>
                  <a:pt x="3241" y="13986"/>
                  <a:pt x="3701" y="13986"/>
                </a:cubicBezTo>
                <a:lnTo>
                  <a:pt x="4309" y="13986"/>
                </a:lnTo>
                <a:lnTo>
                  <a:pt x="4269" y="15479"/>
                </a:lnTo>
                <a:lnTo>
                  <a:pt x="4239" y="16971"/>
                </a:lnTo>
                <a:lnTo>
                  <a:pt x="3671" y="16971"/>
                </a:lnTo>
                <a:cubicBezTo>
                  <a:pt x="3242" y="16971"/>
                  <a:pt x="3102" y="17013"/>
                  <a:pt x="3102" y="17122"/>
                </a:cubicBezTo>
                <a:cubicBezTo>
                  <a:pt x="3102" y="17233"/>
                  <a:pt x="3241" y="17265"/>
                  <a:pt x="3701" y="17265"/>
                </a:cubicBezTo>
                <a:lnTo>
                  <a:pt x="4309" y="17265"/>
                </a:lnTo>
                <a:lnTo>
                  <a:pt x="4309" y="17575"/>
                </a:lnTo>
                <a:lnTo>
                  <a:pt x="4309" y="17885"/>
                </a:lnTo>
                <a:lnTo>
                  <a:pt x="6573" y="17919"/>
                </a:lnTo>
                <a:lnTo>
                  <a:pt x="8838" y="17944"/>
                </a:lnTo>
                <a:lnTo>
                  <a:pt x="8838" y="18481"/>
                </a:lnTo>
                <a:cubicBezTo>
                  <a:pt x="8838" y="19187"/>
                  <a:pt x="9117" y="19152"/>
                  <a:pt x="9167" y="18439"/>
                </a:cubicBezTo>
                <a:lnTo>
                  <a:pt x="9197" y="17936"/>
                </a:lnTo>
                <a:lnTo>
                  <a:pt x="12927" y="17936"/>
                </a:lnTo>
                <a:lnTo>
                  <a:pt x="16647" y="17936"/>
                </a:lnTo>
                <a:lnTo>
                  <a:pt x="16647" y="18472"/>
                </a:lnTo>
                <a:cubicBezTo>
                  <a:pt x="16647" y="19180"/>
                  <a:pt x="16917" y="19153"/>
                  <a:pt x="16967" y="18439"/>
                </a:cubicBezTo>
                <a:lnTo>
                  <a:pt x="17007" y="17936"/>
                </a:lnTo>
                <a:lnTo>
                  <a:pt x="19241" y="17936"/>
                </a:lnTo>
                <a:lnTo>
                  <a:pt x="21475" y="17936"/>
                </a:lnTo>
                <a:lnTo>
                  <a:pt x="21475" y="8972"/>
                </a:lnTo>
                <a:lnTo>
                  <a:pt x="21475" y="0"/>
                </a:lnTo>
                <a:close/>
                <a:moveTo>
                  <a:pt x="5007" y="470"/>
                </a:moveTo>
                <a:lnTo>
                  <a:pt x="12887" y="470"/>
                </a:lnTo>
                <a:lnTo>
                  <a:pt x="20767" y="470"/>
                </a:lnTo>
                <a:lnTo>
                  <a:pt x="20657" y="8855"/>
                </a:lnTo>
                <a:lnTo>
                  <a:pt x="20547" y="17248"/>
                </a:lnTo>
                <a:lnTo>
                  <a:pt x="19560" y="17248"/>
                </a:lnTo>
                <a:cubicBezTo>
                  <a:pt x="19019" y="17248"/>
                  <a:pt x="18572" y="17097"/>
                  <a:pt x="18572" y="16913"/>
                </a:cubicBezTo>
                <a:cubicBezTo>
                  <a:pt x="18572" y="16728"/>
                  <a:pt x="18235" y="16569"/>
                  <a:pt x="17814" y="16569"/>
                </a:cubicBezTo>
                <a:cubicBezTo>
                  <a:pt x="17394" y="16569"/>
                  <a:pt x="16945" y="16380"/>
                  <a:pt x="16817" y="16150"/>
                </a:cubicBezTo>
                <a:cubicBezTo>
                  <a:pt x="16631" y="15814"/>
                  <a:pt x="16534" y="15814"/>
                  <a:pt x="16348" y="16150"/>
                </a:cubicBezTo>
                <a:cubicBezTo>
                  <a:pt x="16220" y="16380"/>
                  <a:pt x="15861" y="16569"/>
                  <a:pt x="15550" y="16569"/>
                </a:cubicBezTo>
                <a:cubicBezTo>
                  <a:pt x="15239" y="16569"/>
                  <a:pt x="14982" y="16728"/>
                  <a:pt x="14982" y="16913"/>
                </a:cubicBezTo>
                <a:cubicBezTo>
                  <a:pt x="14982" y="17100"/>
                  <a:pt x="14054" y="17223"/>
                  <a:pt x="12887" y="17198"/>
                </a:cubicBezTo>
                <a:cubicBezTo>
                  <a:pt x="11735" y="17173"/>
                  <a:pt x="11196" y="17085"/>
                  <a:pt x="11690" y="17005"/>
                </a:cubicBezTo>
                <a:cubicBezTo>
                  <a:pt x="12946" y="16802"/>
                  <a:pt x="12849" y="15898"/>
                  <a:pt x="11571" y="15898"/>
                </a:cubicBezTo>
                <a:cubicBezTo>
                  <a:pt x="10991" y="15898"/>
                  <a:pt x="10653" y="15753"/>
                  <a:pt x="10793" y="15563"/>
                </a:cubicBezTo>
                <a:cubicBezTo>
                  <a:pt x="10928" y="15378"/>
                  <a:pt x="10756" y="15227"/>
                  <a:pt x="10414" y="15227"/>
                </a:cubicBezTo>
                <a:cubicBezTo>
                  <a:pt x="10071" y="15227"/>
                  <a:pt x="9779" y="15039"/>
                  <a:pt x="9755" y="14808"/>
                </a:cubicBezTo>
                <a:cubicBezTo>
                  <a:pt x="9732" y="14577"/>
                  <a:pt x="9687" y="14087"/>
                  <a:pt x="9655" y="13718"/>
                </a:cubicBezTo>
                <a:cubicBezTo>
                  <a:pt x="9624" y="13349"/>
                  <a:pt x="9326" y="13047"/>
                  <a:pt x="8997" y="13047"/>
                </a:cubicBezTo>
                <a:cubicBezTo>
                  <a:pt x="8668" y="13047"/>
                  <a:pt x="8370" y="13349"/>
                  <a:pt x="8339" y="13718"/>
                </a:cubicBezTo>
                <a:cubicBezTo>
                  <a:pt x="8307" y="14087"/>
                  <a:pt x="8262" y="14577"/>
                  <a:pt x="8239" y="14808"/>
                </a:cubicBezTo>
                <a:cubicBezTo>
                  <a:pt x="8216" y="15039"/>
                  <a:pt x="7923" y="15227"/>
                  <a:pt x="7581" y="15227"/>
                </a:cubicBezTo>
                <a:cubicBezTo>
                  <a:pt x="7239" y="15227"/>
                  <a:pt x="7066" y="15378"/>
                  <a:pt x="7202" y="15563"/>
                </a:cubicBezTo>
                <a:cubicBezTo>
                  <a:pt x="7342" y="15753"/>
                  <a:pt x="7003" y="15898"/>
                  <a:pt x="6424" y="15898"/>
                </a:cubicBezTo>
                <a:cubicBezTo>
                  <a:pt x="5145" y="15898"/>
                  <a:pt x="5048" y="16802"/>
                  <a:pt x="6304" y="17005"/>
                </a:cubicBezTo>
                <a:cubicBezTo>
                  <a:pt x="7074" y="17130"/>
                  <a:pt x="7045" y="17159"/>
                  <a:pt x="6105" y="17198"/>
                </a:cubicBezTo>
                <a:lnTo>
                  <a:pt x="5007" y="17248"/>
                </a:lnTo>
                <a:lnTo>
                  <a:pt x="5007" y="8855"/>
                </a:lnTo>
                <a:lnTo>
                  <a:pt x="5007" y="470"/>
                </a:lnTo>
                <a:close/>
                <a:moveTo>
                  <a:pt x="1098" y="2893"/>
                </a:moveTo>
                <a:cubicBezTo>
                  <a:pt x="1018" y="2887"/>
                  <a:pt x="940" y="2908"/>
                  <a:pt x="878" y="2960"/>
                </a:cubicBezTo>
                <a:cubicBezTo>
                  <a:pt x="834" y="2997"/>
                  <a:pt x="633" y="3032"/>
                  <a:pt x="429" y="3035"/>
                </a:cubicBezTo>
                <a:cubicBezTo>
                  <a:pt x="106" y="3040"/>
                  <a:pt x="54" y="3072"/>
                  <a:pt x="20" y="3320"/>
                </a:cubicBezTo>
                <a:cubicBezTo>
                  <a:pt x="-3" y="3490"/>
                  <a:pt x="51" y="3646"/>
                  <a:pt x="150" y="3706"/>
                </a:cubicBezTo>
                <a:cubicBezTo>
                  <a:pt x="372" y="3841"/>
                  <a:pt x="1135" y="3874"/>
                  <a:pt x="1397" y="3757"/>
                </a:cubicBezTo>
                <a:cubicBezTo>
                  <a:pt x="1512" y="3705"/>
                  <a:pt x="1606" y="3556"/>
                  <a:pt x="1606" y="3430"/>
                </a:cubicBezTo>
                <a:cubicBezTo>
                  <a:pt x="1606" y="3156"/>
                  <a:pt x="1337" y="2910"/>
                  <a:pt x="1098" y="2893"/>
                </a:cubicBezTo>
                <a:close/>
                <a:moveTo>
                  <a:pt x="1437" y="3958"/>
                </a:moveTo>
                <a:cubicBezTo>
                  <a:pt x="1342" y="3958"/>
                  <a:pt x="1267" y="4021"/>
                  <a:pt x="1267" y="4100"/>
                </a:cubicBezTo>
                <a:cubicBezTo>
                  <a:pt x="1267" y="4180"/>
                  <a:pt x="1342" y="4243"/>
                  <a:pt x="1437" y="4243"/>
                </a:cubicBezTo>
                <a:cubicBezTo>
                  <a:pt x="1531" y="4243"/>
                  <a:pt x="1606" y="4180"/>
                  <a:pt x="1606" y="4100"/>
                </a:cubicBezTo>
                <a:cubicBezTo>
                  <a:pt x="1606" y="4021"/>
                  <a:pt x="1531" y="3958"/>
                  <a:pt x="1437" y="3958"/>
                </a:cubicBezTo>
                <a:close/>
                <a:moveTo>
                  <a:pt x="808" y="4343"/>
                </a:moveTo>
                <a:cubicBezTo>
                  <a:pt x="273" y="4343"/>
                  <a:pt x="0" y="4499"/>
                  <a:pt x="0" y="4813"/>
                </a:cubicBezTo>
                <a:cubicBezTo>
                  <a:pt x="0" y="4998"/>
                  <a:pt x="84" y="5116"/>
                  <a:pt x="260" y="5190"/>
                </a:cubicBezTo>
                <a:cubicBezTo>
                  <a:pt x="558" y="5316"/>
                  <a:pt x="1210" y="5272"/>
                  <a:pt x="1447" y="5107"/>
                </a:cubicBezTo>
                <a:cubicBezTo>
                  <a:pt x="1681" y="4943"/>
                  <a:pt x="1646" y="4561"/>
                  <a:pt x="1387" y="4444"/>
                </a:cubicBezTo>
                <a:cubicBezTo>
                  <a:pt x="1265" y="4389"/>
                  <a:pt x="1006" y="4343"/>
                  <a:pt x="808" y="4343"/>
                </a:cubicBezTo>
                <a:close/>
                <a:moveTo>
                  <a:pt x="16777" y="5836"/>
                </a:moveTo>
                <a:cubicBezTo>
                  <a:pt x="15789" y="5836"/>
                  <a:pt x="14982" y="5987"/>
                  <a:pt x="14982" y="6171"/>
                </a:cubicBezTo>
                <a:cubicBezTo>
                  <a:pt x="14982" y="6356"/>
                  <a:pt x="15251" y="6507"/>
                  <a:pt x="15580" y="6507"/>
                </a:cubicBezTo>
                <a:cubicBezTo>
                  <a:pt x="15909" y="6507"/>
                  <a:pt x="16179" y="6658"/>
                  <a:pt x="16179" y="6842"/>
                </a:cubicBezTo>
                <a:cubicBezTo>
                  <a:pt x="16179" y="7027"/>
                  <a:pt x="16358" y="7178"/>
                  <a:pt x="16578" y="7178"/>
                </a:cubicBezTo>
                <a:cubicBezTo>
                  <a:pt x="16797" y="7178"/>
                  <a:pt x="16977" y="7027"/>
                  <a:pt x="16977" y="6842"/>
                </a:cubicBezTo>
                <a:cubicBezTo>
                  <a:pt x="16977" y="6658"/>
                  <a:pt x="17336" y="6507"/>
                  <a:pt x="17775" y="6507"/>
                </a:cubicBezTo>
                <a:cubicBezTo>
                  <a:pt x="18213" y="6507"/>
                  <a:pt x="18572" y="6356"/>
                  <a:pt x="18572" y="6171"/>
                </a:cubicBezTo>
                <a:cubicBezTo>
                  <a:pt x="18572" y="5987"/>
                  <a:pt x="17765" y="5836"/>
                  <a:pt x="16777" y="5836"/>
                </a:cubicBezTo>
                <a:close/>
                <a:moveTo>
                  <a:pt x="16548" y="7513"/>
                </a:moveTo>
                <a:cubicBezTo>
                  <a:pt x="16313" y="7513"/>
                  <a:pt x="16159" y="7852"/>
                  <a:pt x="16199" y="8268"/>
                </a:cubicBezTo>
                <a:cubicBezTo>
                  <a:pt x="16331" y="9644"/>
                  <a:pt x="16189" y="9822"/>
                  <a:pt x="14882" y="9928"/>
                </a:cubicBezTo>
                <a:cubicBezTo>
                  <a:pt x="13620" y="10030"/>
                  <a:pt x="13582" y="10079"/>
                  <a:pt x="13466" y="11773"/>
                </a:cubicBezTo>
                <a:lnTo>
                  <a:pt x="13346" y="13508"/>
                </a:lnTo>
                <a:lnTo>
                  <a:pt x="14862" y="13643"/>
                </a:lnTo>
                <a:cubicBezTo>
                  <a:pt x="15696" y="13714"/>
                  <a:pt x="16624" y="13719"/>
                  <a:pt x="16917" y="13659"/>
                </a:cubicBezTo>
                <a:cubicBezTo>
                  <a:pt x="17209" y="13599"/>
                  <a:pt x="18070" y="13550"/>
                  <a:pt x="18832" y="13550"/>
                </a:cubicBezTo>
                <a:lnTo>
                  <a:pt x="20218" y="13550"/>
                </a:lnTo>
                <a:lnTo>
                  <a:pt x="20089" y="11789"/>
                </a:lnTo>
                <a:lnTo>
                  <a:pt x="19969" y="10029"/>
                </a:lnTo>
                <a:lnTo>
                  <a:pt x="18473" y="9928"/>
                </a:lnTo>
                <a:cubicBezTo>
                  <a:pt x="17058" y="9829"/>
                  <a:pt x="16977" y="9762"/>
                  <a:pt x="16977" y="8670"/>
                </a:cubicBezTo>
                <a:cubicBezTo>
                  <a:pt x="16977" y="8035"/>
                  <a:pt x="16783" y="7513"/>
                  <a:pt x="16548" y="7513"/>
                </a:cubicBezTo>
                <a:close/>
                <a:moveTo>
                  <a:pt x="1088" y="9450"/>
                </a:moveTo>
                <a:cubicBezTo>
                  <a:pt x="993" y="9450"/>
                  <a:pt x="918" y="9498"/>
                  <a:pt x="918" y="9551"/>
                </a:cubicBezTo>
                <a:cubicBezTo>
                  <a:pt x="918" y="9604"/>
                  <a:pt x="712" y="9643"/>
                  <a:pt x="459" y="9643"/>
                </a:cubicBezTo>
                <a:cubicBezTo>
                  <a:pt x="-122" y="9643"/>
                  <a:pt x="-125" y="9805"/>
                  <a:pt x="439" y="10146"/>
                </a:cubicBezTo>
                <a:cubicBezTo>
                  <a:pt x="996" y="10483"/>
                  <a:pt x="1267" y="10487"/>
                  <a:pt x="1267" y="10171"/>
                </a:cubicBezTo>
                <a:cubicBezTo>
                  <a:pt x="1267" y="10021"/>
                  <a:pt x="1329" y="9936"/>
                  <a:pt x="1437" y="9936"/>
                </a:cubicBezTo>
                <a:cubicBezTo>
                  <a:pt x="1531" y="9936"/>
                  <a:pt x="1606" y="9873"/>
                  <a:pt x="1606" y="9794"/>
                </a:cubicBezTo>
                <a:cubicBezTo>
                  <a:pt x="1606" y="9714"/>
                  <a:pt x="1531" y="9643"/>
                  <a:pt x="1437" y="9643"/>
                </a:cubicBezTo>
                <a:cubicBezTo>
                  <a:pt x="1342" y="9643"/>
                  <a:pt x="1267" y="9604"/>
                  <a:pt x="1267" y="9551"/>
                </a:cubicBezTo>
                <a:cubicBezTo>
                  <a:pt x="1267" y="9498"/>
                  <a:pt x="1182" y="9450"/>
                  <a:pt x="1088" y="9450"/>
                </a:cubicBezTo>
                <a:close/>
                <a:moveTo>
                  <a:pt x="1437" y="10515"/>
                </a:moveTo>
                <a:cubicBezTo>
                  <a:pt x="1342" y="10515"/>
                  <a:pt x="1267" y="10578"/>
                  <a:pt x="1267" y="10657"/>
                </a:cubicBezTo>
                <a:cubicBezTo>
                  <a:pt x="1267" y="10737"/>
                  <a:pt x="1342" y="10800"/>
                  <a:pt x="1437" y="10800"/>
                </a:cubicBezTo>
                <a:cubicBezTo>
                  <a:pt x="1531" y="10800"/>
                  <a:pt x="1606" y="10737"/>
                  <a:pt x="1606" y="10657"/>
                </a:cubicBezTo>
                <a:cubicBezTo>
                  <a:pt x="1606" y="10578"/>
                  <a:pt x="1531" y="10515"/>
                  <a:pt x="1437" y="10515"/>
                </a:cubicBezTo>
                <a:close/>
                <a:moveTo>
                  <a:pt x="718" y="10901"/>
                </a:moveTo>
                <a:cubicBezTo>
                  <a:pt x="221" y="10901"/>
                  <a:pt x="0" y="11028"/>
                  <a:pt x="0" y="11328"/>
                </a:cubicBezTo>
                <a:cubicBezTo>
                  <a:pt x="0" y="11440"/>
                  <a:pt x="64" y="11592"/>
                  <a:pt x="140" y="11655"/>
                </a:cubicBezTo>
                <a:cubicBezTo>
                  <a:pt x="309" y="11797"/>
                  <a:pt x="1084" y="11800"/>
                  <a:pt x="1387" y="11664"/>
                </a:cubicBezTo>
                <a:cubicBezTo>
                  <a:pt x="1513" y="11607"/>
                  <a:pt x="1606" y="11461"/>
                  <a:pt x="1606" y="11328"/>
                </a:cubicBezTo>
                <a:cubicBezTo>
                  <a:pt x="1606" y="11040"/>
                  <a:pt x="1308" y="10901"/>
                  <a:pt x="718" y="10901"/>
                </a:cubicBezTo>
                <a:close/>
                <a:moveTo>
                  <a:pt x="9027" y="11538"/>
                </a:moveTo>
                <a:cubicBezTo>
                  <a:pt x="8198" y="11538"/>
                  <a:pt x="7958" y="11889"/>
                  <a:pt x="8478" y="12326"/>
                </a:cubicBezTo>
                <a:cubicBezTo>
                  <a:pt x="8848" y="12637"/>
                  <a:pt x="9511" y="12431"/>
                  <a:pt x="9705" y="11940"/>
                </a:cubicBezTo>
                <a:cubicBezTo>
                  <a:pt x="9794" y="11718"/>
                  <a:pt x="9491" y="11538"/>
                  <a:pt x="9027" y="11538"/>
                </a:cubicBezTo>
                <a:close/>
                <a:moveTo>
                  <a:pt x="16578" y="14221"/>
                </a:moveTo>
                <a:cubicBezTo>
                  <a:pt x="16358" y="14221"/>
                  <a:pt x="16179" y="14523"/>
                  <a:pt x="16179" y="14892"/>
                </a:cubicBezTo>
                <a:cubicBezTo>
                  <a:pt x="16179" y="15261"/>
                  <a:pt x="16358" y="15563"/>
                  <a:pt x="16578" y="15563"/>
                </a:cubicBezTo>
                <a:cubicBezTo>
                  <a:pt x="16797" y="15563"/>
                  <a:pt x="16977" y="15261"/>
                  <a:pt x="16977" y="14892"/>
                </a:cubicBezTo>
                <a:cubicBezTo>
                  <a:pt x="16977" y="14523"/>
                  <a:pt x="16797" y="14221"/>
                  <a:pt x="16578" y="14221"/>
                </a:cubicBezTo>
                <a:close/>
                <a:moveTo>
                  <a:pt x="808" y="16007"/>
                </a:moveTo>
                <a:cubicBezTo>
                  <a:pt x="610" y="16007"/>
                  <a:pt x="342" y="16053"/>
                  <a:pt x="220" y="16108"/>
                </a:cubicBezTo>
                <a:cubicBezTo>
                  <a:pt x="-28" y="16219"/>
                  <a:pt x="-71" y="16585"/>
                  <a:pt x="140" y="16762"/>
                </a:cubicBezTo>
                <a:cubicBezTo>
                  <a:pt x="216" y="16825"/>
                  <a:pt x="518" y="16879"/>
                  <a:pt x="808" y="16879"/>
                </a:cubicBezTo>
                <a:cubicBezTo>
                  <a:pt x="1394" y="16879"/>
                  <a:pt x="1606" y="16754"/>
                  <a:pt x="1606" y="16426"/>
                </a:cubicBezTo>
                <a:cubicBezTo>
                  <a:pt x="1606" y="16168"/>
                  <a:pt x="1306" y="16007"/>
                  <a:pt x="808" y="16007"/>
                </a:cubicBezTo>
                <a:close/>
                <a:moveTo>
                  <a:pt x="1437" y="16971"/>
                </a:moveTo>
                <a:cubicBezTo>
                  <a:pt x="1342" y="16971"/>
                  <a:pt x="1267" y="17043"/>
                  <a:pt x="1267" y="17122"/>
                </a:cubicBezTo>
                <a:cubicBezTo>
                  <a:pt x="1267" y="17202"/>
                  <a:pt x="1342" y="17265"/>
                  <a:pt x="1437" y="17265"/>
                </a:cubicBezTo>
                <a:cubicBezTo>
                  <a:pt x="1531" y="17265"/>
                  <a:pt x="1606" y="17202"/>
                  <a:pt x="1606" y="17122"/>
                </a:cubicBezTo>
                <a:cubicBezTo>
                  <a:pt x="1606" y="17043"/>
                  <a:pt x="1531" y="16971"/>
                  <a:pt x="1437" y="16971"/>
                </a:cubicBezTo>
                <a:close/>
                <a:moveTo>
                  <a:pt x="808" y="17458"/>
                </a:moveTo>
                <a:cubicBezTo>
                  <a:pt x="268" y="17458"/>
                  <a:pt x="0" y="17615"/>
                  <a:pt x="0" y="17936"/>
                </a:cubicBezTo>
                <a:cubicBezTo>
                  <a:pt x="0" y="18150"/>
                  <a:pt x="76" y="18236"/>
                  <a:pt x="320" y="18313"/>
                </a:cubicBezTo>
                <a:cubicBezTo>
                  <a:pt x="674" y="18426"/>
                  <a:pt x="1223" y="18375"/>
                  <a:pt x="1457" y="18212"/>
                </a:cubicBezTo>
                <a:cubicBezTo>
                  <a:pt x="1684" y="18054"/>
                  <a:pt x="1642" y="17673"/>
                  <a:pt x="1387" y="17558"/>
                </a:cubicBezTo>
                <a:cubicBezTo>
                  <a:pt x="1265" y="17503"/>
                  <a:pt x="1006" y="17458"/>
                  <a:pt x="808" y="17458"/>
                </a:cubicBezTo>
                <a:close/>
                <a:moveTo>
                  <a:pt x="8668" y="20250"/>
                </a:moveTo>
                <a:cubicBezTo>
                  <a:pt x="8531" y="20250"/>
                  <a:pt x="8498" y="20393"/>
                  <a:pt x="8498" y="20929"/>
                </a:cubicBezTo>
                <a:lnTo>
                  <a:pt x="8498" y="21600"/>
                </a:lnTo>
                <a:lnTo>
                  <a:pt x="9017" y="21600"/>
                </a:lnTo>
                <a:cubicBezTo>
                  <a:pt x="9400" y="21600"/>
                  <a:pt x="9536" y="21565"/>
                  <a:pt x="9536" y="21457"/>
                </a:cubicBezTo>
                <a:cubicBezTo>
                  <a:pt x="9536" y="21361"/>
                  <a:pt x="9416" y="21315"/>
                  <a:pt x="9187" y="21315"/>
                </a:cubicBezTo>
                <a:cubicBezTo>
                  <a:pt x="8846" y="21315"/>
                  <a:pt x="8838" y="21303"/>
                  <a:pt x="8838" y="20778"/>
                </a:cubicBezTo>
                <a:cubicBezTo>
                  <a:pt x="8838" y="20371"/>
                  <a:pt x="8800" y="20250"/>
                  <a:pt x="8668" y="20250"/>
                </a:cubicBezTo>
                <a:close/>
                <a:moveTo>
                  <a:pt x="16079" y="20250"/>
                </a:moveTo>
                <a:lnTo>
                  <a:pt x="16079" y="20929"/>
                </a:lnTo>
                <a:lnTo>
                  <a:pt x="16079" y="21600"/>
                </a:lnTo>
                <a:lnTo>
                  <a:pt x="16508" y="21600"/>
                </a:lnTo>
                <a:cubicBezTo>
                  <a:pt x="17145" y="21600"/>
                  <a:pt x="17455" y="21384"/>
                  <a:pt x="17455" y="20929"/>
                </a:cubicBezTo>
                <a:cubicBezTo>
                  <a:pt x="17455" y="20435"/>
                  <a:pt x="17222" y="20250"/>
                  <a:pt x="16588" y="20250"/>
                </a:cubicBezTo>
                <a:lnTo>
                  <a:pt x="16079" y="20250"/>
                </a:lnTo>
                <a:close/>
              </a:path>
            </a:pathLst>
          </a:custGeom>
          <a:ln w="12700">
            <a:miter lim="400000"/>
          </a:ln>
        </p:spPr>
      </p:pic>
      <p:sp>
        <p:nvSpPr>
          <p:cNvPr id="379" name="Rectangle"/>
          <p:cNvSpPr/>
          <p:nvPr/>
        </p:nvSpPr>
        <p:spPr>
          <a:xfrm>
            <a:off x="8140067" y="339321"/>
            <a:ext cx="1525538" cy="246035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80" name="High-Local Heritability"/>
          <p:cNvSpPr txBox="1"/>
          <p:nvPr/>
        </p:nvSpPr>
        <p:spPr>
          <a:xfrm>
            <a:off x="6197504" y="40227"/>
            <a:ext cx="162412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High-Local Heritability</a:t>
            </a:r>
          </a:p>
        </p:txBody>
      </p:sp>
      <p:pic>
        <p:nvPicPr>
          <p:cNvPr id="381" name="pasted-movie.png" descr="pasted-movie.png"/>
          <p:cNvPicPr>
            <a:picLocks noChangeAspect="1"/>
          </p:cNvPicPr>
          <p:nvPr/>
        </p:nvPicPr>
        <p:blipFill>
          <a:blip r:embed="rId13"/>
          <a:srcRect l="13130" t="21562" r="2445" b="19519"/>
          <a:stretch>
            <a:fillRect/>
          </a:stretch>
        </p:blipFill>
        <p:spPr>
          <a:xfrm>
            <a:off x="8197907" y="475033"/>
            <a:ext cx="1408113" cy="739272"/>
          </a:xfrm>
          <a:custGeom>
            <a:avLst/>
            <a:gdLst/>
            <a:ahLst/>
            <a:cxnLst>
              <a:cxn ang="0">
                <a:pos x="wd2" y="hd2"/>
              </a:cxn>
              <a:cxn ang="5400000">
                <a:pos x="wd2" y="hd2"/>
              </a:cxn>
              <a:cxn ang="10800000">
                <a:pos x="wd2" y="hd2"/>
              </a:cxn>
              <a:cxn ang="16200000">
                <a:pos x="wd2" y="hd2"/>
              </a:cxn>
            </a:cxnLst>
            <a:rect l="0" t="0" r="r" b="b"/>
            <a:pathLst>
              <a:path w="21600" h="21407" extrusionOk="0">
                <a:moveTo>
                  <a:pt x="128" y="88"/>
                </a:moveTo>
                <a:cubicBezTo>
                  <a:pt x="25" y="162"/>
                  <a:pt x="6" y="459"/>
                  <a:pt x="6" y="1857"/>
                </a:cubicBezTo>
                <a:lnTo>
                  <a:pt x="6" y="3535"/>
                </a:lnTo>
                <a:lnTo>
                  <a:pt x="1102" y="3535"/>
                </a:lnTo>
                <a:lnTo>
                  <a:pt x="2198" y="3535"/>
                </a:lnTo>
                <a:lnTo>
                  <a:pt x="2198" y="1857"/>
                </a:lnTo>
                <a:cubicBezTo>
                  <a:pt x="2198" y="459"/>
                  <a:pt x="2173" y="162"/>
                  <a:pt x="2070" y="88"/>
                </a:cubicBezTo>
                <a:cubicBezTo>
                  <a:pt x="1909" y="-29"/>
                  <a:pt x="289" y="-29"/>
                  <a:pt x="128" y="88"/>
                </a:cubicBezTo>
                <a:close/>
                <a:moveTo>
                  <a:pt x="7202" y="145"/>
                </a:moveTo>
                <a:cubicBezTo>
                  <a:pt x="7075" y="145"/>
                  <a:pt x="7044" y="241"/>
                  <a:pt x="7044" y="662"/>
                </a:cubicBezTo>
                <a:cubicBezTo>
                  <a:pt x="7044" y="1139"/>
                  <a:pt x="7029" y="1170"/>
                  <a:pt x="6855" y="1087"/>
                </a:cubicBezTo>
                <a:cubicBezTo>
                  <a:pt x="6574" y="954"/>
                  <a:pt x="6353" y="1137"/>
                  <a:pt x="6222" y="1616"/>
                </a:cubicBezTo>
                <a:cubicBezTo>
                  <a:pt x="6023" y="2344"/>
                  <a:pt x="6105" y="3179"/>
                  <a:pt x="6417" y="3650"/>
                </a:cubicBezTo>
                <a:cubicBezTo>
                  <a:pt x="6490" y="3762"/>
                  <a:pt x="6650" y="3810"/>
                  <a:pt x="6812" y="3765"/>
                </a:cubicBezTo>
                <a:cubicBezTo>
                  <a:pt x="6963" y="3724"/>
                  <a:pt x="7145" y="3686"/>
                  <a:pt x="7220" y="3685"/>
                </a:cubicBezTo>
                <a:cubicBezTo>
                  <a:pt x="7343" y="3683"/>
                  <a:pt x="7360" y="3504"/>
                  <a:pt x="7360" y="1915"/>
                </a:cubicBezTo>
                <a:cubicBezTo>
                  <a:pt x="7360" y="241"/>
                  <a:pt x="7350" y="145"/>
                  <a:pt x="7202" y="145"/>
                </a:cubicBezTo>
                <a:close/>
                <a:moveTo>
                  <a:pt x="7750" y="145"/>
                </a:moveTo>
                <a:cubicBezTo>
                  <a:pt x="7646" y="145"/>
                  <a:pt x="7592" y="235"/>
                  <a:pt x="7592" y="432"/>
                </a:cubicBezTo>
                <a:cubicBezTo>
                  <a:pt x="7592" y="629"/>
                  <a:pt x="7646" y="731"/>
                  <a:pt x="7750" y="731"/>
                </a:cubicBezTo>
                <a:cubicBezTo>
                  <a:pt x="7854" y="731"/>
                  <a:pt x="7908" y="629"/>
                  <a:pt x="7908" y="432"/>
                </a:cubicBezTo>
                <a:cubicBezTo>
                  <a:pt x="7908" y="235"/>
                  <a:pt x="7854" y="145"/>
                  <a:pt x="7750" y="145"/>
                </a:cubicBezTo>
                <a:close/>
                <a:moveTo>
                  <a:pt x="5181" y="168"/>
                </a:moveTo>
                <a:cubicBezTo>
                  <a:pt x="5025" y="203"/>
                  <a:pt x="4945" y="467"/>
                  <a:pt x="4651" y="1915"/>
                </a:cubicBezTo>
                <a:cubicBezTo>
                  <a:pt x="4462" y="2849"/>
                  <a:pt x="4310" y="3630"/>
                  <a:pt x="4310" y="3650"/>
                </a:cubicBezTo>
                <a:cubicBezTo>
                  <a:pt x="4310" y="3671"/>
                  <a:pt x="4392" y="3685"/>
                  <a:pt x="4493" y="3685"/>
                </a:cubicBezTo>
                <a:cubicBezTo>
                  <a:pt x="4634" y="3685"/>
                  <a:pt x="4693" y="3569"/>
                  <a:pt x="4749" y="3202"/>
                </a:cubicBezTo>
                <a:cubicBezTo>
                  <a:pt x="4815" y="2760"/>
                  <a:pt x="4847" y="2726"/>
                  <a:pt x="5181" y="2685"/>
                </a:cubicBezTo>
                <a:cubicBezTo>
                  <a:pt x="5533" y="2642"/>
                  <a:pt x="5548" y="2645"/>
                  <a:pt x="5637" y="3156"/>
                </a:cubicBezTo>
                <a:cubicBezTo>
                  <a:pt x="5710" y="3571"/>
                  <a:pt x="5768" y="3685"/>
                  <a:pt x="5924" y="3685"/>
                </a:cubicBezTo>
                <a:cubicBezTo>
                  <a:pt x="6031" y="3685"/>
                  <a:pt x="6108" y="3620"/>
                  <a:pt x="6094" y="3547"/>
                </a:cubicBezTo>
                <a:cubicBezTo>
                  <a:pt x="6080" y="3473"/>
                  <a:pt x="5910" y="2681"/>
                  <a:pt x="5717" y="1777"/>
                </a:cubicBezTo>
                <a:cubicBezTo>
                  <a:pt x="5399" y="295"/>
                  <a:pt x="5346" y="131"/>
                  <a:pt x="5181" y="168"/>
                </a:cubicBezTo>
                <a:close/>
                <a:moveTo>
                  <a:pt x="11494" y="1007"/>
                </a:moveTo>
                <a:cubicBezTo>
                  <a:pt x="11255" y="1033"/>
                  <a:pt x="11037" y="1294"/>
                  <a:pt x="11037" y="1766"/>
                </a:cubicBezTo>
                <a:cubicBezTo>
                  <a:pt x="11037" y="2234"/>
                  <a:pt x="11224" y="2555"/>
                  <a:pt x="11604" y="2731"/>
                </a:cubicBezTo>
                <a:cubicBezTo>
                  <a:pt x="11722" y="2786"/>
                  <a:pt x="11817" y="2928"/>
                  <a:pt x="11817" y="3041"/>
                </a:cubicBezTo>
                <a:cubicBezTo>
                  <a:pt x="11817" y="3327"/>
                  <a:pt x="11358" y="3306"/>
                  <a:pt x="11299" y="3018"/>
                </a:cubicBezTo>
                <a:cubicBezTo>
                  <a:pt x="11274" y="2896"/>
                  <a:pt x="11186" y="2800"/>
                  <a:pt x="11104" y="2800"/>
                </a:cubicBezTo>
                <a:cubicBezTo>
                  <a:pt x="10908" y="2800"/>
                  <a:pt x="10917" y="3170"/>
                  <a:pt x="11123" y="3558"/>
                </a:cubicBezTo>
                <a:cubicBezTo>
                  <a:pt x="11254" y="3806"/>
                  <a:pt x="11354" y="3850"/>
                  <a:pt x="11598" y="3788"/>
                </a:cubicBezTo>
                <a:cubicBezTo>
                  <a:pt x="11988" y="3689"/>
                  <a:pt x="12133" y="3461"/>
                  <a:pt x="12133" y="2938"/>
                </a:cubicBezTo>
                <a:cubicBezTo>
                  <a:pt x="12133" y="2476"/>
                  <a:pt x="12063" y="2352"/>
                  <a:pt x="11671" y="2133"/>
                </a:cubicBezTo>
                <a:cubicBezTo>
                  <a:pt x="11523" y="2051"/>
                  <a:pt x="11388" y="1914"/>
                  <a:pt x="11372" y="1823"/>
                </a:cubicBezTo>
                <a:cubicBezTo>
                  <a:pt x="11325" y="1558"/>
                  <a:pt x="11570" y="1461"/>
                  <a:pt x="11695" y="1697"/>
                </a:cubicBezTo>
                <a:cubicBezTo>
                  <a:pt x="11862" y="2013"/>
                  <a:pt x="12139" y="1979"/>
                  <a:pt x="12078" y="1651"/>
                </a:cubicBezTo>
                <a:cubicBezTo>
                  <a:pt x="11993" y="1189"/>
                  <a:pt x="11733" y="981"/>
                  <a:pt x="11494" y="1007"/>
                </a:cubicBezTo>
                <a:close/>
                <a:moveTo>
                  <a:pt x="8791" y="1019"/>
                </a:moveTo>
                <a:cubicBezTo>
                  <a:pt x="8700" y="1024"/>
                  <a:pt x="8613" y="1079"/>
                  <a:pt x="8547" y="1202"/>
                </a:cubicBezTo>
                <a:cubicBezTo>
                  <a:pt x="8474" y="1340"/>
                  <a:pt x="8456" y="1340"/>
                  <a:pt x="8456" y="1202"/>
                </a:cubicBezTo>
                <a:cubicBezTo>
                  <a:pt x="8456" y="1105"/>
                  <a:pt x="8405" y="1030"/>
                  <a:pt x="8340" y="1030"/>
                </a:cubicBezTo>
                <a:cubicBezTo>
                  <a:pt x="8242" y="1030"/>
                  <a:pt x="8219" y="1326"/>
                  <a:pt x="8219" y="2869"/>
                </a:cubicBezTo>
                <a:cubicBezTo>
                  <a:pt x="8219" y="4617"/>
                  <a:pt x="8229" y="4719"/>
                  <a:pt x="8377" y="4719"/>
                </a:cubicBezTo>
                <a:cubicBezTo>
                  <a:pt x="8503" y="4719"/>
                  <a:pt x="8535" y="4617"/>
                  <a:pt x="8535" y="4202"/>
                </a:cubicBezTo>
                <a:cubicBezTo>
                  <a:pt x="8535" y="3717"/>
                  <a:pt x="8545" y="3698"/>
                  <a:pt x="8754" y="3777"/>
                </a:cubicBezTo>
                <a:cubicBezTo>
                  <a:pt x="8919" y="3839"/>
                  <a:pt x="9029" y="3769"/>
                  <a:pt x="9181" y="3512"/>
                </a:cubicBezTo>
                <a:cubicBezTo>
                  <a:pt x="9377" y="3179"/>
                  <a:pt x="9418" y="2890"/>
                  <a:pt x="9400" y="2030"/>
                </a:cubicBezTo>
                <a:cubicBezTo>
                  <a:pt x="9387" y="1460"/>
                  <a:pt x="9064" y="1004"/>
                  <a:pt x="8791" y="1019"/>
                </a:cubicBezTo>
                <a:close/>
                <a:moveTo>
                  <a:pt x="7750" y="1030"/>
                </a:moveTo>
                <a:cubicBezTo>
                  <a:pt x="7605" y="1030"/>
                  <a:pt x="7592" y="1121"/>
                  <a:pt x="7592" y="2352"/>
                </a:cubicBezTo>
                <a:cubicBezTo>
                  <a:pt x="7592" y="3582"/>
                  <a:pt x="7605" y="3685"/>
                  <a:pt x="7750" y="3685"/>
                </a:cubicBezTo>
                <a:cubicBezTo>
                  <a:pt x="7895" y="3685"/>
                  <a:pt x="7908" y="3582"/>
                  <a:pt x="7908" y="2352"/>
                </a:cubicBezTo>
                <a:cubicBezTo>
                  <a:pt x="7908" y="1121"/>
                  <a:pt x="7895" y="1030"/>
                  <a:pt x="7750" y="1030"/>
                </a:cubicBezTo>
                <a:close/>
                <a:moveTo>
                  <a:pt x="10246" y="1030"/>
                </a:moveTo>
                <a:cubicBezTo>
                  <a:pt x="10084" y="1018"/>
                  <a:pt x="9920" y="1109"/>
                  <a:pt x="9802" y="1317"/>
                </a:cubicBezTo>
                <a:cubicBezTo>
                  <a:pt x="9458" y="1922"/>
                  <a:pt x="9508" y="3301"/>
                  <a:pt x="9887" y="3662"/>
                </a:cubicBezTo>
                <a:cubicBezTo>
                  <a:pt x="10132" y="3896"/>
                  <a:pt x="10585" y="3744"/>
                  <a:pt x="10745" y="3374"/>
                </a:cubicBezTo>
                <a:cubicBezTo>
                  <a:pt x="10957" y="2884"/>
                  <a:pt x="10929" y="1836"/>
                  <a:pt x="10690" y="1386"/>
                </a:cubicBezTo>
                <a:cubicBezTo>
                  <a:pt x="10570" y="1159"/>
                  <a:pt x="10408" y="1042"/>
                  <a:pt x="10246" y="1030"/>
                </a:cubicBezTo>
                <a:close/>
                <a:moveTo>
                  <a:pt x="12809" y="1065"/>
                </a:moveTo>
                <a:cubicBezTo>
                  <a:pt x="12692" y="1103"/>
                  <a:pt x="12577" y="1204"/>
                  <a:pt x="12480" y="1386"/>
                </a:cubicBezTo>
                <a:cubicBezTo>
                  <a:pt x="12152" y="2005"/>
                  <a:pt x="12240" y="3387"/>
                  <a:pt x="12626" y="3696"/>
                </a:cubicBezTo>
                <a:cubicBezTo>
                  <a:pt x="13005" y="3999"/>
                  <a:pt x="13540" y="3587"/>
                  <a:pt x="13540" y="2995"/>
                </a:cubicBezTo>
                <a:cubicBezTo>
                  <a:pt x="13540" y="2728"/>
                  <a:pt x="13254" y="2746"/>
                  <a:pt x="13199" y="3018"/>
                </a:cubicBezTo>
                <a:cubicBezTo>
                  <a:pt x="13117" y="3420"/>
                  <a:pt x="12602" y="3202"/>
                  <a:pt x="12602" y="2765"/>
                </a:cubicBezTo>
                <a:cubicBezTo>
                  <a:pt x="12602" y="2700"/>
                  <a:pt x="12813" y="2650"/>
                  <a:pt x="13071" y="2650"/>
                </a:cubicBezTo>
                <a:lnTo>
                  <a:pt x="13540" y="2650"/>
                </a:lnTo>
                <a:lnTo>
                  <a:pt x="13540" y="2202"/>
                </a:lnTo>
                <a:cubicBezTo>
                  <a:pt x="13540" y="1433"/>
                  <a:pt x="13161" y="950"/>
                  <a:pt x="12809" y="1065"/>
                </a:cubicBezTo>
                <a:close/>
                <a:moveTo>
                  <a:pt x="4700" y="5903"/>
                </a:moveTo>
                <a:cubicBezTo>
                  <a:pt x="4552" y="5903"/>
                  <a:pt x="4542" y="5999"/>
                  <a:pt x="4542" y="7673"/>
                </a:cubicBezTo>
                <a:cubicBezTo>
                  <a:pt x="4542" y="9347"/>
                  <a:pt x="4552" y="9442"/>
                  <a:pt x="4700" y="9442"/>
                </a:cubicBezTo>
                <a:cubicBezTo>
                  <a:pt x="4848" y="9442"/>
                  <a:pt x="4858" y="9347"/>
                  <a:pt x="4858" y="7673"/>
                </a:cubicBezTo>
                <a:cubicBezTo>
                  <a:pt x="4858" y="5999"/>
                  <a:pt x="4848" y="5903"/>
                  <a:pt x="4700" y="5903"/>
                </a:cubicBezTo>
                <a:close/>
                <a:moveTo>
                  <a:pt x="6654" y="5903"/>
                </a:moveTo>
                <a:cubicBezTo>
                  <a:pt x="6506" y="5903"/>
                  <a:pt x="6502" y="5999"/>
                  <a:pt x="6502" y="7673"/>
                </a:cubicBezTo>
                <a:cubicBezTo>
                  <a:pt x="6502" y="9347"/>
                  <a:pt x="6506" y="9442"/>
                  <a:pt x="6654" y="9442"/>
                </a:cubicBezTo>
                <a:cubicBezTo>
                  <a:pt x="6802" y="9442"/>
                  <a:pt x="6812" y="9347"/>
                  <a:pt x="6812" y="7673"/>
                </a:cubicBezTo>
                <a:cubicBezTo>
                  <a:pt x="6812" y="5999"/>
                  <a:pt x="6802" y="5903"/>
                  <a:pt x="6654" y="5903"/>
                </a:cubicBezTo>
                <a:close/>
                <a:moveTo>
                  <a:pt x="43" y="5972"/>
                </a:moveTo>
                <a:lnTo>
                  <a:pt x="24" y="7512"/>
                </a:lnTo>
                <a:cubicBezTo>
                  <a:pt x="12" y="8359"/>
                  <a:pt x="20" y="9149"/>
                  <a:pt x="43" y="9259"/>
                </a:cubicBezTo>
                <a:cubicBezTo>
                  <a:pt x="74" y="9414"/>
                  <a:pt x="307" y="9440"/>
                  <a:pt x="1120" y="9408"/>
                </a:cubicBezTo>
                <a:lnTo>
                  <a:pt x="2155" y="9373"/>
                </a:lnTo>
                <a:lnTo>
                  <a:pt x="2155" y="7673"/>
                </a:lnTo>
                <a:lnTo>
                  <a:pt x="2155" y="5972"/>
                </a:lnTo>
                <a:lnTo>
                  <a:pt x="1102" y="5972"/>
                </a:lnTo>
                <a:lnTo>
                  <a:pt x="43" y="5972"/>
                </a:lnTo>
                <a:close/>
                <a:moveTo>
                  <a:pt x="8821" y="5983"/>
                </a:moveTo>
                <a:cubicBezTo>
                  <a:pt x="8800" y="5950"/>
                  <a:pt x="8757" y="5982"/>
                  <a:pt x="8687" y="6052"/>
                </a:cubicBezTo>
                <a:cubicBezTo>
                  <a:pt x="8601" y="6139"/>
                  <a:pt x="8535" y="6341"/>
                  <a:pt x="8535" y="6500"/>
                </a:cubicBezTo>
                <a:cubicBezTo>
                  <a:pt x="8535" y="6660"/>
                  <a:pt x="8499" y="6788"/>
                  <a:pt x="8456" y="6788"/>
                </a:cubicBezTo>
                <a:cubicBezTo>
                  <a:pt x="8413" y="6788"/>
                  <a:pt x="8377" y="6924"/>
                  <a:pt x="8377" y="7086"/>
                </a:cubicBezTo>
                <a:cubicBezTo>
                  <a:pt x="8377" y="7249"/>
                  <a:pt x="8413" y="7374"/>
                  <a:pt x="8456" y="7374"/>
                </a:cubicBezTo>
                <a:cubicBezTo>
                  <a:pt x="8500" y="7374"/>
                  <a:pt x="8535" y="7791"/>
                  <a:pt x="8535" y="8328"/>
                </a:cubicBezTo>
                <a:cubicBezTo>
                  <a:pt x="8535" y="9078"/>
                  <a:pt x="8561" y="9311"/>
                  <a:pt x="8669" y="9431"/>
                </a:cubicBezTo>
                <a:cubicBezTo>
                  <a:pt x="8745" y="9515"/>
                  <a:pt x="8861" y="9577"/>
                  <a:pt x="8925" y="9557"/>
                </a:cubicBezTo>
                <a:cubicBezTo>
                  <a:pt x="9086" y="9507"/>
                  <a:pt x="9124" y="9006"/>
                  <a:pt x="8968" y="9006"/>
                </a:cubicBezTo>
                <a:cubicBezTo>
                  <a:pt x="8783" y="9006"/>
                  <a:pt x="8799" y="7556"/>
                  <a:pt x="8986" y="7282"/>
                </a:cubicBezTo>
                <a:cubicBezTo>
                  <a:pt x="9116" y="7091"/>
                  <a:pt x="9116" y="7071"/>
                  <a:pt x="8986" y="6880"/>
                </a:cubicBezTo>
                <a:cubicBezTo>
                  <a:pt x="8910" y="6769"/>
                  <a:pt x="8846" y="6499"/>
                  <a:pt x="8846" y="6282"/>
                </a:cubicBezTo>
                <a:cubicBezTo>
                  <a:pt x="8846" y="6107"/>
                  <a:pt x="8843" y="6016"/>
                  <a:pt x="8821" y="5983"/>
                </a:cubicBezTo>
                <a:close/>
                <a:moveTo>
                  <a:pt x="5625" y="6776"/>
                </a:moveTo>
                <a:cubicBezTo>
                  <a:pt x="5386" y="6802"/>
                  <a:pt x="5169" y="7052"/>
                  <a:pt x="5169" y="7523"/>
                </a:cubicBezTo>
                <a:cubicBezTo>
                  <a:pt x="5169" y="7992"/>
                  <a:pt x="5355" y="8312"/>
                  <a:pt x="5735" y="8489"/>
                </a:cubicBezTo>
                <a:cubicBezTo>
                  <a:pt x="5853" y="8543"/>
                  <a:pt x="5954" y="8686"/>
                  <a:pt x="5954" y="8799"/>
                </a:cubicBezTo>
                <a:cubicBezTo>
                  <a:pt x="5954" y="9085"/>
                  <a:pt x="5489" y="9075"/>
                  <a:pt x="5430" y="8787"/>
                </a:cubicBezTo>
                <a:cubicBezTo>
                  <a:pt x="5406" y="8666"/>
                  <a:pt x="5323" y="8558"/>
                  <a:pt x="5242" y="8558"/>
                </a:cubicBezTo>
                <a:cubicBezTo>
                  <a:pt x="5045" y="8558"/>
                  <a:pt x="5048" y="8928"/>
                  <a:pt x="5254" y="9316"/>
                </a:cubicBezTo>
                <a:cubicBezTo>
                  <a:pt x="5385" y="9564"/>
                  <a:pt x="5485" y="9607"/>
                  <a:pt x="5729" y="9546"/>
                </a:cubicBezTo>
                <a:cubicBezTo>
                  <a:pt x="6120" y="9447"/>
                  <a:pt x="6264" y="9218"/>
                  <a:pt x="6264" y="8695"/>
                </a:cubicBezTo>
                <a:cubicBezTo>
                  <a:pt x="6264" y="8233"/>
                  <a:pt x="6194" y="8109"/>
                  <a:pt x="5802" y="7891"/>
                </a:cubicBezTo>
                <a:cubicBezTo>
                  <a:pt x="5655" y="7809"/>
                  <a:pt x="5520" y="7671"/>
                  <a:pt x="5503" y="7581"/>
                </a:cubicBezTo>
                <a:cubicBezTo>
                  <a:pt x="5457" y="7316"/>
                  <a:pt x="5701" y="7219"/>
                  <a:pt x="5826" y="7454"/>
                </a:cubicBezTo>
                <a:cubicBezTo>
                  <a:pt x="5994" y="7770"/>
                  <a:pt x="6270" y="7748"/>
                  <a:pt x="6210" y="7420"/>
                </a:cubicBezTo>
                <a:cubicBezTo>
                  <a:pt x="6125" y="6958"/>
                  <a:pt x="5865" y="6750"/>
                  <a:pt x="5625" y="6776"/>
                </a:cubicBezTo>
                <a:close/>
                <a:moveTo>
                  <a:pt x="7519" y="6811"/>
                </a:moveTo>
                <a:cubicBezTo>
                  <a:pt x="7130" y="6986"/>
                  <a:pt x="6877" y="7820"/>
                  <a:pt x="7038" y="8741"/>
                </a:cubicBezTo>
                <a:cubicBezTo>
                  <a:pt x="7087" y="9025"/>
                  <a:pt x="7210" y="9332"/>
                  <a:pt x="7306" y="9419"/>
                </a:cubicBezTo>
                <a:cubicBezTo>
                  <a:pt x="7604" y="9691"/>
                  <a:pt x="7904" y="9623"/>
                  <a:pt x="8109" y="9236"/>
                </a:cubicBezTo>
                <a:cubicBezTo>
                  <a:pt x="8215" y="9036"/>
                  <a:pt x="8298" y="8803"/>
                  <a:pt x="8298" y="8718"/>
                </a:cubicBezTo>
                <a:cubicBezTo>
                  <a:pt x="8298" y="8482"/>
                  <a:pt x="8016" y="8529"/>
                  <a:pt x="7902" y="8787"/>
                </a:cubicBezTo>
                <a:cubicBezTo>
                  <a:pt x="7770" y="9087"/>
                  <a:pt x="7406" y="9009"/>
                  <a:pt x="7372" y="8672"/>
                </a:cubicBezTo>
                <a:cubicBezTo>
                  <a:pt x="7350" y="8449"/>
                  <a:pt x="7413" y="8408"/>
                  <a:pt x="7823" y="8408"/>
                </a:cubicBezTo>
                <a:cubicBezTo>
                  <a:pt x="8250" y="8408"/>
                  <a:pt x="8298" y="8381"/>
                  <a:pt x="8298" y="8109"/>
                </a:cubicBezTo>
                <a:cubicBezTo>
                  <a:pt x="8298" y="7691"/>
                  <a:pt x="8098" y="6990"/>
                  <a:pt x="7945" y="6880"/>
                </a:cubicBezTo>
                <a:cubicBezTo>
                  <a:pt x="7795" y="6771"/>
                  <a:pt x="7648" y="6752"/>
                  <a:pt x="7519" y="6811"/>
                </a:cubicBezTo>
                <a:close/>
                <a:moveTo>
                  <a:pt x="6" y="11810"/>
                </a:moveTo>
                <a:lnTo>
                  <a:pt x="6" y="13488"/>
                </a:lnTo>
                <a:cubicBezTo>
                  <a:pt x="6" y="14408"/>
                  <a:pt x="31" y="15201"/>
                  <a:pt x="61" y="15258"/>
                </a:cubicBezTo>
                <a:cubicBezTo>
                  <a:pt x="91" y="15314"/>
                  <a:pt x="571" y="15349"/>
                  <a:pt x="1132" y="15326"/>
                </a:cubicBezTo>
                <a:lnTo>
                  <a:pt x="2155" y="15281"/>
                </a:lnTo>
                <a:lnTo>
                  <a:pt x="2179" y="13545"/>
                </a:lnTo>
                <a:lnTo>
                  <a:pt x="2198" y="11810"/>
                </a:lnTo>
                <a:lnTo>
                  <a:pt x="1102" y="11810"/>
                </a:lnTo>
                <a:lnTo>
                  <a:pt x="6" y="11810"/>
                </a:lnTo>
                <a:close/>
                <a:moveTo>
                  <a:pt x="4462" y="11810"/>
                </a:moveTo>
                <a:lnTo>
                  <a:pt x="4462" y="13580"/>
                </a:lnTo>
                <a:lnTo>
                  <a:pt x="4462" y="15349"/>
                </a:lnTo>
                <a:lnTo>
                  <a:pt x="5090" y="15349"/>
                </a:lnTo>
                <a:cubicBezTo>
                  <a:pt x="5594" y="15349"/>
                  <a:pt x="5717" y="15310"/>
                  <a:pt x="5717" y="15131"/>
                </a:cubicBezTo>
                <a:cubicBezTo>
                  <a:pt x="5717" y="14961"/>
                  <a:pt x="5615" y="14913"/>
                  <a:pt x="5284" y="14913"/>
                </a:cubicBezTo>
                <a:lnTo>
                  <a:pt x="4858" y="14913"/>
                </a:lnTo>
                <a:lnTo>
                  <a:pt x="4858" y="13361"/>
                </a:lnTo>
                <a:lnTo>
                  <a:pt x="4858" y="11810"/>
                </a:lnTo>
                <a:lnTo>
                  <a:pt x="4663" y="11810"/>
                </a:lnTo>
                <a:lnTo>
                  <a:pt x="4462" y="11810"/>
                </a:lnTo>
                <a:close/>
                <a:moveTo>
                  <a:pt x="6027" y="11810"/>
                </a:moveTo>
                <a:cubicBezTo>
                  <a:pt x="5923" y="11810"/>
                  <a:pt x="5875" y="11912"/>
                  <a:pt x="5875" y="12109"/>
                </a:cubicBezTo>
                <a:cubicBezTo>
                  <a:pt x="5875" y="12306"/>
                  <a:pt x="5923" y="12396"/>
                  <a:pt x="6027" y="12396"/>
                </a:cubicBezTo>
                <a:cubicBezTo>
                  <a:pt x="6131" y="12396"/>
                  <a:pt x="6185" y="12306"/>
                  <a:pt x="6185" y="12109"/>
                </a:cubicBezTo>
                <a:cubicBezTo>
                  <a:pt x="6185" y="11912"/>
                  <a:pt x="6131" y="11810"/>
                  <a:pt x="6027" y="11810"/>
                </a:cubicBezTo>
                <a:close/>
                <a:moveTo>
                  <a:pt x="6027" y="12695"/>
                </a:moveTo>
                <a:cubicBezTo>
                  <a:pt x="5882" y="12695"/>
                  <a:pt x="5875" y="12797"/>
                  <a:pt x="5875" y="14028"/>
                </a:cubicBezTo>
                <a:cubicBezTo>
                  <a:pt x="5875" y="15259"/>
                  <a:pt x="5882" y="15349"/>
                  <a:pt x="6027" y="15349"/>
                </a:cubicBezTo>
                <a:cubicBezTo>
                  <a:pt x="6172" y="15349"/>
                  <a:pt x="6185" y="15259"/>
                  <a:pt x="6185" y="14028"/>
                </a:cubicBezTo>
                <a:cubicBezTo>
                  <a:pt x="6185" y="12797"/>
                  <a:pt x="6172" y="12695"/>
                  <a:pt x="6027" y="12695"/>
                </a:cubicBezTo>
                <a:close/>
                <a:moveTo>
                  <a:pt x="6490" y="12695"/>
                </a:moveTo>
                <a:cubicBezTo>
                  <a:pt x="6301" y="12695"/>
                  <a:pt x="6298" y="12683"/>
                  <a:pt x="6587" y="14131"/>
                </a:cubicBezTo>
                <a:cubicBezTo>
                  <a:pt x="6794" y="15168"/>
                  <a:pt x="6862" y="15364"/>
                  <a:pt x="6995" y="15326"/>
                </a:cubicBezTo>
                <a:cubicBezTo>
                  <a:pt x="7115" y="15293"/>
                  <a:pt x="7220" y="14974"/>
                  <a:pt x="7415" y="14028"/>
                </a:cubicBezTo>
                <a:cubicBezTo>
                  <a:pt x="7558" y="13337"/>
                  <a:pt x="7671" y="12744"/>
                  <a:pt x="7671" y="12718"/>
                </a:cubicBezTo>
                <a:cubicBezTo>
                  <a:pt x="7671" y="12692"/>
                  <a:pt x="7599" y="12692"/>
                  <a:pt x="7506" y="12718"/>
                </a:cubicBezTo>
                <a:cubicBezTo>
                  <a:pt x="7380" y="12753"/>
                  <a:pt x="7289" y="12991"/>
                  <a:pt x="7159" y="13649"/>
                </a:cubicBezTo>
                <a:lnTo>
                  <a:pt x="6989" y="14534"/>
                </a:lnTo>
                <a:lnTo>
                  <a:pt x="6812" y="13614"/>
                </a:lnTo>
                <a:cubicBezTo>
                  <a:pt x="6682" y="12938"/>
                  <a:pt x="6598" y="12695"/>
                  <a:pt x="6490" y="12695"/>
                </a:cubicBezTo>
                <a:close/>
                <a:moveTo>
                  <a:pt x="8225" y="12718"/>
                </a:moveTo>
                <a:cubicBezTo>
                  <a:pt x="7836" y="12893"/>
                  <a:pt x="7583" y="13727"/>
                  <a:pt x="7744" y="14648"/>
                </a:cubicBezTo>
                <a:cubicBezTo>
                  <a:pt x="7793" y="14932"/>
                  <a:pt x="7910" y="15240"/>
                  <a:pt x="8006" y="15326"/>
                </a:cubicBezTo>
                <a:cubicBezTo>
                  <a:pt x="8304" y="15598"/>
                  <a:pt x="8604" y="15530"/>
                  <a:pt x="8809" y="15143"/>
                </a:cubicBezTo>
                <a:cubicBezTo>
                  <a:pt x="8915" y="14943"/>
                  <a:pt x="9004" y="14710"/>
                  <a:pt x="9004" y="14625"/>
                </a:cubicBezTo>
                <a:cubicBezTo>
                  <a:pt x="9004" y="14389"/>
                  <a:pt x="8722" y="14436"/>
                  <a:pt x="8608" y="14694"/>
                </a:cubicBezTo>
                <a:cubicBezTo>
                  <a:pt x="8476" y="14994"/>
                  <a:pt x="8113" y="14917"/>
                  <a:pt x="8079" y="14579"/>
                </a:cubicBezTo>
                <a:cubicBezTo>
                  <a:pt x="8056" y="14356"/>
                  <a:pt x="8119" y="14315"/>
                  <a:pt x="8529" y="14315"/>
                </a:cubicBezTo>
                <a:cubicBezTo>
                  <a:pt x="8956" y="14315"/>
                  <a:pt x="9004" y="14288"/>
                  <a:pt x="9004" y="14016"/>
                </a:cubicBezTo>
                <a:cubicBezTo>
                  <a:pt x="9004" y="13598"/>
                  <a:pt x="8798" y="12897"/>
                  <a:pt x="8645" y="12787"/>
                </a:cubicBezTo>
                <a:cubicBezTo>
                  <a:pt x="8495" y="12678"/>
                  <a:pt x="8354" y="12659"/>
                  <a:pt x="8225" y="12718"/>
                </a:cubicBezTo>
                <a:close/>
                <a:moveTo>
                  <a:pt x="9589" y="12729"/>
                </a:moveTo>
                <a:lnTo>
                  <a:pt x="9235" y="12741"/>
                </a:lnTo>
                <a:lnTo>
                  <a:pt x="9235" y="14051"/>
                </a:lnTo>
                <a:cubicBezTo>
                  <a:pt x="9235" y="15248"/>
                  <a:pt x="9247" y="15349"/>
                  <a:pt x="9388" y="15349"/>
                </a:cubicBezTo>
                <a:cubicBezTo>
                  <a:pt x="9522" y="15349"/>
                  <a:pt x="9544" y="15237"/>
                  <a:pt x="9564" y="14361"/>
                </a:cubicBezTo>
                <a:cubicBezTo>
                  <a:pt x="9585" y="13477"/>
                  <a:pt x="9608" y="13361"/>
                  <a:pt x="9747" y="13361"/>
                </a:cubicBezTo>
                <a:cubicBezTo>
                  <a:pt x="9917" y="13361"/>
                  <a:pt x="10054" y="13069"/>
                  <a:pt x="9984" y="12856"/>
                </a:cubicBezTo>
                <a:cubicBezTo>
                  <a:pt x="9960" y="12782"/>
                  <a:pt x="9782" y="12724"/>
                  <a:pt x="9589" y="12729"/>
                </a:cubicBezTo>
                <a:close/>
                <a:moveTo>
                  <a:pt x="43" y="17648"/>
                </a:moveTo>
                <a:lnTo>
                  <a:pt x="24" y="19383"/>
                </a:lnTo>
                <a:lnTo>
                  <a:pt x="0" y="21119"/>
                </a:lnTo>
                <a:lnTo>
                  <a:pt x="1102" y="21119"/>
                </a:lnTo>
                <a:lnTo>
                  <a:pt x="2198" y="21119"/>
                </a:lnTo>
                <a:lnTo>
                  <a:pt x="2179" y="19383"/>
                </a:lnTo>
                <a:lnTo>
                  <a:pt x="2155" y="17648"/>
                </a:lnTo>
                <a:lnTo>
                  <a:pt x="1102" y="17648"/>
                </a:lnTo>
                <a:lnTo>
                  <a:pt x="43" y="17648"/>
                </a:lnTo>
                <a:close/>
                <a:moveTo>
                  <a:pt x="5205" y="17694"/>
                </a:moveTo>
                <a:cubicBezTo>
                  <a:pt x="4999" y="17696"/>
                  <a:pt x="4792" y="17779"/>
                  <a:pt x="4694" y="17947"/>
                </a:cubicBezTo>
                <a:cubicBezTo>
                  <a:pt x="4298" y="18623"/>
                  <a:pt x="4485" y="19358"/>
                  <a:pt x="5138" y="19717"/>
                </a:cubicBezTo>
                <a:cubicBezTo>
                  <a:pt x="5596" y="19968"/>
                  <a:pt x="5719" y="20237"/>
                  <a:pt x="5558" y="20601"/>
                </a:cubicBezTo>
                <a:cubicBezTo>
                  <a:pt x="5379" y="21009"/>
                  <a:pt x="4779" y="20779"/>
                  <a:pt x="4779" y="20303"/>
                </a:cubicBezTo>
                <a:cubicBezTo>
                  <a:pt x="4779" y="20184"/>
                  <a:pt x="4707" y="20084"/>
                  <a:pt x="4621" y="20084"/>
                </a:cubicBezTo>
                <a:cubicBezTo>
                  <a:pt x="4329" y="20084"/>
                  <a:pt x="4458" y="20857"/>
                  <a:pt x="4816" y="21245"/>
                </a:cubicBezTo>
                <a:cubicBezTo>
                  <a:pt x="5030" y="21478"/>
                  <a:pt x="5609" y="21358"/>
                  <a:pt x="5796" y="21038"/>
                </a:cubicBezTo>
                <a:cubicBezTo>
                  <a:pt x="5988" y="20709"/>
                  <a:pt x="5999" y="19914"/>
                  <a:pt x="5814" y="19602"/>
                </a:cubicBezTo>
                <a:cubicBezTo>
                  <a:pt x="5739" y="19475"/>
                  <a:pt x="5499" y="19271"/>
                  <a:pt x="5284" y="19153"/>
                </a:cubicBezTo>
                <a:cubicBezTo>
                  <a:pt x="4885" y="18935"/>
                  <a:pt x="4730" y="18547"/>
                  <a:pt x="4943" y="18292"/>
                </a:cubicBezTo>
                <a:cubicBezTo>
                  <a:pt x="5132" y="18066"/>
                  <a:pt x="5328" y="18150"/>
                  <a:pt x="5522" y="18544"/>
                </a:cubicBezTo>
                <a:cubicBezTo>
                  <a:pt x="5736" y="18980"/>
                  <a:pt x="5964" y="18940"/>
                  <a:pt x="5899" y="18475"/>
                </a:cubicBezTo>
                <a:cubicBezTo>
                  <a:pt x="5877" y="18313"/>
                  <a:pt x="5795" y="18069"/>
                  <a:pt x="5717" y="17935"/>
                </a:cubicBezTo>
                <a:cubicBezTo>
                  <a:pt x="5619" y="17769"/>
                  <a:pt x="5411" y="17692"/>
                  <a:pt x="5205" y="17694"/>
                </a:cubicBezTo>
                <a:close/>
                <a:moveTo>
                  <a:pt x="13619" y="17694"/>
                </a:moveTo>
                <a:lnTo>
                  <a:pt x="13619" y="19475"/>
                </a:lnTo>
                <a:cubicBezTo>
                  <a:pt x="13619" y="21159"/>
                  <a:pt x="13629" y="21257"/>
                  <a:pt x="13777" y="21257"/>
                </a:cubicBezTo>
                <a:cubicBezTo>
                  <a:pt x="13921" y="21257"/>
                  <a:pt x="13930" y="21159"/>
                  <a:pt x="13935" y="19969"/>
                </a:cubicBezTo>
                <a:lnTo>
                  <a:pt x="13941" y="18682"/>
                </a:lnTo>
                <a:lnTo>
                  <a:pt x="14179" y="19981"/>
                </a:lnTo>
                <a:cubicBezTo>
                  <a:pt x="14380" y="21090"/>
                  <a:pt x="14439" y="21272"/>
                  <a:pt x="14575" y="21234"/>
                </a:cubicBezTo>
                <a:cubicBezTo>
                  <a:pt x="14693" y="21200"/>
                  <a:pt x="14788" y="20911"/>
                  <a:pt x="14952" y="20084"/>
                </a:cubicBezTo>
                <a:lnTo>
                  <a:pt x="15177" y="18970"/>
                </a:lnTo>
                <a:lnTo>
                  <a:pt x="15177" y="20119"/>
                </a:lnTo>
                <a:cubicBezTo>
                  <a:pt x="15181" y="21162"/>
                  <a:pt x="15199" y="21257"/>
                  <a:pt x="15342" y="21257"/>
                </a:cubicBezTo>
                <a:cubicBezTo>
                  <a:pt x="15489" y="21257"/>
                  <a:pt x="15494" y="21159"/>
                  <a:pt x="15494" y="19475"/>
                </a:cubicBezTo>
                <a:lnTo>
                  <a:pt x="15494" y="17694"/>
                </a:lnTo>
                <a:lnTo>
                  <a:pt x="15293" y="17740"/>
                </a:lnTo>
                <a:cubicBezTo>
                  <a:pt x="15111" y="17781"/>
                  <a:pt x="15059" y="17947"/>
                  <a:pt x="14836" y="19119"/>
                </a:cubicBezTo>
                <a:lnTo>
                  <a:pt x="14581" y="20441"/>
                </a:lnTo>
                <a:lnTo>
                  <a:pt x="14349" y="19119"/>
                </a:lnTo>
                <a:cubicBezTo>
                  <a:pt x="14125" y="17849"/>
                  <a:pt x="14106" y="17784"/>
                  <a:pt x="13868" y="17740"/>
                </a:cubicBezTo>
                <a:lnTo>
                  <a:pt x="13619" y="17694"/>
                </a:lnTo>
                <a:close/>
                <a:moveTo>
                  <a:pt x="6344" y="17717"/>
                </a:moveTo>
                <a:cubicBezTo>
                  <a:pt x="6196" y="17717"/>
                  <a:pt x="6185" y="17813"/>
                  <a:pt x="6185" y="19487"/>
                </a:cubicBezTo>
                <a:cubicBezTo>
                  <a:pt x="6185" y="21161"/>
                  <a:pt x="6196" y="21257"/>
                  <a:pt x="6344" y="21257"/>
                </a:cubicBezTo>
                <a:cubicBezTo>
                  <a:pt x="6470" y="21257"/>
                  <a:pt x="6502" y="21161"/>
                  <a:pt x="6502" y="20751"/>
                </a:cubicBezTo>
                <a:cubicBezTo>
                  <a:pt x="6502" y="20029"/>
                  <a:pt x="6593" y="20011"/>
                  <a:pt x="6812" y="20682"/>
                </a:cubicBezTo>
                <a:cubicBezTo>
                  <a:pt x="6943" y="21082"/>
                  <a:pt x="7062" y="21257"/>
                  <a:pt x="7184" y="21257"/>
                </a:cubicBezTo>
                <a:cubicBezTo>
                  <a:pt x="7410" y="21257"/>
                  <a:pt x="7404" y="21224"/>
                  <a:pt x="7123" y="20452"/>
                </a:cubicBezTo>
                <a:cubicBezTo>
                  <a:pt x="6994" y="20098"/>
                  <a:pt x="6892" y="19739"/>
                  <a:pt x="6892" y="19659"/>
                </a:cubicBezTo>
                <a:cubicBezTo>
                  <a:pt x="6892" y="19579"/>
                  <a:pt x="6994" y="19347"/>
                  <a:pt x="7123" y="19142"/>
                </a:cubicBezTo>
                <a:cubicBezTo>
                  <a:pt x="7403" y="18697"/>
                  <a:pt x="7418" y="18602"/>
                  <a:pt x="7190" y="18602"/>
                </a:cubicBezTo>
                <a:cubicBezTo>
                  <a:pt x="7095" y="18602"/>
                  <a:pt x="6900" y="18813"/>
                  <a:pt x="6758" y="19073"/>
                </a:cubicBezTo>
                <a:lnTo>
                  <a:pt x="6502" y="19544"/>
                </a:lnTo>
                <a:lnTo>
                  <a:pt x="6502" y="18636"/>
                </a:lnTo>
                <a:cubicBezTo>
                  <a:pt x="6502" y="17820"/>
                  <a:pt x="6483" y="17717"/>
                  <a:pt x="6344" y="17717"/>
                </a:cubicBezTo>
                <a:close/>
                <a:moveTo>
                  <a:pt x="9083" y="17717"/>
                </a:moveTo>
                <a:cubicBezTo>
                  <a:pt x="8935" y="17717"/>
                  <a:pt x="8925" y="17813"/>
                  <a:pt x="8925" y="19487"/>
                </a:cubicBezTo>
                <a:cubicBezTo>
                  <a:pt x="8925" y="21161"/>
                  <a:pt x="8935" y="21257"/>
                  <a:pt x="9083" y="21257"/>
                </a:cubicBezTo>
                <a:cubicBezTo>
                  <a:pt x="9231" y="21257"/>
                  <a:pt x="9235" y="21161"/>
                  <a:pt x="9235" y="19487"/>
                </a:cubicBezTo>
                <a:cubicBezTo>
                  <a:pt x="9235" y="17813"/>
                  <a:pt x="9231" y="17717"/>
                  <a:pt x="9083" y="17717"/>
                </a:cubicBezTo>
                <a:close/>
                <a:moveTo>
                  <a:pt x="13229" y="17717"/>
                </a:moveTo>
                <a:cubicBezTo>
                  <a:pt x="13081" y="17717"/>
                  <a:pt x="13071" y="17813"/>
                  <a:pt x="13071" y="19487"/>
                </a:cubicBezTo>
                <a:cubicBezTo>
                  <a:pt x="13071" y="21161"/>
                  <a:pt x="13081" y="21257"/>
                  <a:pt x="13229" y="21257"/>
                </a:cubicBezTo>
                <a:cubicBezTo>
                  <a:pt x="13377" y="21257"/>
                  <a:pt x="13381" y="21161"/>
                  <a:pt x="13381" y="19487"/>
                </a:cubicBezTo>
                <a:cubicBezTo>
                  <a:pt x="13381" y="17813"/>
                  <a:pt x="13377" y="17717"/>
                  <a:pt x="13229" y="17717"/>
                </a:cubicBezTo>
                <a:close/>
                <a:moveTo>
                  <a:pt x="19956" y="17717"/>
                </a:moveTo>
                <a:cubicBezTo>
                  <a:pt x="19808" y="17717"/>
                  <a:pt x="19798" y="17813"/>
                  <a:pt x="19798" y="19487"/>
                </a:cubicBezTo>
                <a:cubicBezTo>
                  <a:pt x="19798" y="21161"/>
                  <a:pt x="19808" y="21257"/>
                  <a:pt x="19956" y="21257"/>
                </a:cubicBezTo>
                <a:cubicBezTo>
                  <a:pt x="20104" y="21257"/>
                  <a:pt x="20115" y="21161"/>
                  <a:pt x="20115" y="19487"/>
                </a:cubicBezTo>
                <a:cubicBezTo>
                  <a:pt x="20115" y="17813"/>
                  <a:pt x="20104" y="17717"/>
                  <a:pt x="19956" y="17717"/>
                </a:cubicBezTo>
                <a:close/>
                <a:moveTo>
                  <a:pt x="11244" y="17809"/>
                </a:moveTo>
                <a:cubicBezTo>
                  <a:pt x="11223" y="17769"/>
                  <a:pt x="11187" y="17795"/>
                  <a:pt x="11117" y="17866"/>
                </a:cubicBezTo>
                <a:cubicBezTo>
                  <a:pt x="11031" y="17953"/>
                  <a:pt x="10958" y="18155"/>
                  <a:pt x="10958" y="18315"/>
                </a:cubicBezTo>
                <a:cubicBezTo>
                  <a:pt x="10958" y="18474"/>
                  <a:pt x="10922" y="18602"/>
                  <a:pt x="10879" y="18602"/>
                </a:cubicBezTo>
                <a:cubicBezTo>
                  <a:pt x="10836" y="18602"/>
                  <a:pt x="10800" y="18738"/>
                  <a:pt x="10800" y="18901"/>
                </a:cubicBezTo>
                <a:cubicBezTo>
                  <a:pt x="10800" y="19063"/>
                  <a:pt x="10836" y="19199"/>
                  <a:pt x="10879" y="19199"/>
                </a:cubicBezTo>
                <a:cubicBezTo>
                  <a:pt x="10923" y="19199"/>
                  <a:pt x="10958" y="19588"/>
                  <a:pt x="10958" y="20073"/>
                </a:cubicBezTo>
                <a:cubicBezTo>
                  <a:pt x="10958" y="20672"/>
                  <a:pt x="10996" y="21017"/>
                  <a:pt x="11080" y="21176"/>
                </a:cubicBezTo>
                <a:cubicBezTo>
                  <a:pt x="11169" y="21344"/>
                  <a:pt x="11276" y="21418"/>
                  <a:pt x="11360" y="21406"/>
                </a:cubicBezTo>
                <a:cubicBezTo>
                  <a:pt x="11444" y="21393"/>
                  <a:pt x="11506" y="21300"/>
                  <a:pt x="11506" y="21119"/>
                </a:cubicBezTo>
                <a:cubicBezTo>
                  <a:pt x="11506" y="20955"/>
                  <a:pt x="11456" y="20820"/>
                  <a:pt x="11391" y="20820"/>
                </a:cubicBezTo>
                <a:cubicBezTo>
                  <a:pt x="11300" y="20820"/>
                  <a:pt x="11269" y="20628"/>
                  <a:pt x="11269" y="20004"/>
                </a:cubicBezTo>
                <a:cubicBezTo>
                  <a:pt x="11269" y="19380"/>
                  <a:pt x="11300" y="19199"/>
                  <a:pt x="11391" y="19199"/>
                </a:cubicBezTo>
                <a:cubicBezTo>
                  <a:pt x="11456" y="19199"/>
                  <a:pt x="11506" y="19065"/>
                  <a:pt x="11506" y="18901"/>
                </a:cubicBezTo>
                <a:cubicBezTo>
                  <a:pt x="11506" y="18737"/>
                  <a:pt x="11456" y="18602"/>
                  <a:pt x="11391" y="18602"/>
                </a:cubicBezTo>
                <a:cubicBezTo>
                  <a:pt x="11312" y="18602"/>
                  <a:pt x="11269" y="18454"/>
                  <a:pt x="11269" y="18154"/>
                </a:cubicBezTo>
                <a:cubicBezTo>
                  <a:pt x="11269" y="17952"/>
                  <a:pt x="11266" y="17849"/>
                  <a:pt x="11244" y="17809"/>
                </a:cubicBezTo>
                <a:close/>
                <a:moveTo>
                  <a:pt x="17673" y="18590"/>
                </a:moveTo>
                <a:cubicBezTo>
                  <a:pt x="17434" y="18616"/>
                  <a:pt x="17217" y="18878"/>
                  <a:pt x="17217" y="19349"/>
                </a:cubicBezTo>
                <a:cubicBezTo>
                  <a:pt x="17217" y="19818"/>
                  <a:pt x="17403" y="20127"/>
                  <a:pt x="17783" y="20303"/>
                </a:cubicBezTo>
                <a:cubicBezTo>
                  <a:pt x="17901" y="20358"/>
                  <a:pt x="18002" y="20500"/>
                  <a:pt x="18002" y="20613"/>
                </a:cubicBezTo>
                <a:cubicBezTo>
                  <a:pt x="18002" y="20899"/>
                  <a:pt x="17537" y="20889"/>
                  <a:pt x="17478" y="20601"/>
                </a:cubicBezTo>
                <a:cubicBezTo>
                  <a:pt x="17454" y="20480"/>
                  <a:pt x="17371" y="20372"/>
                  <a:pt x="17290" y="20372"/>
                </a:cubicBezTo>
                <a:cubicBezTo>
                  <a:pt x="17093" y="20372"/>
                  <a:pt x="17102" y="20742"/>
                  <a:pt x="17308" y="21130"/>
                </a:cubicBezTo>
                <a:cubicBezTo>
                  <a:pt x="17439" y="21378"/>
                  <a:pt x="17533" y="21433"/>
                  <a:pt x="17777" y="21371"/>
                </a:cubicBezTo>
                <a:cubicBezTo>
                  <a:pt x="18168" y="21273"/>
                  <a:pt x="18313" y="21033"/>
                  <a:pt x="18313" y="20510"/>
                </a:cubicBezTo>
                <a:cubicBezTo>
                  <a:pt x="18313" y="20047"/>
                  <a:pt x="18242" y="19923"/>
                  <a:pt x="17850" y="19705"/>
                </a:cubicBezTo>
                <a:cubicBezTo>
                  <a:pt x="17703" y="19623"/>
                  <a:pt x="17568" y="19486"/>
                  <a:pt x="17552" y="19395"/>
                </a:cubicBezTo>
                <a:cubicBezTo>
                  <a:pt x="17505" y="19130"/>
                  <a:pt x="17749" y="19044"/>
                  <a:pt x="17874" y="19280"/>
                </a:cubicBezTo>
                <a:cubicBezTo>
                  <a:pt x="18042" y="19596"/>
                  <a:pt x="18324" y="19562"/>
                  <a:pt x="18264" y="19234"/>
                </a:cubicBezTo>
                <a:cubicBezTo>
                  <a:pt x="18179" y="18772"/>
                  <a:pt x="17913" y="18564"/>
                  <a:pt x="17673" y="18590"/>
                </a:cubicBezTo>
                <a:close/>
                <a:moveTo>
                  <a:pt x="16791" y="18602"/>
                </a:moveTo>
                <a:cubicBezTo>
                  <a:pt x="16702" y="18602"/>
                  <a:pt x="16669" y="18788"/>
                  <a:pt x="16669" y="19337"/>
                </a:cubicBezTo>
                <a:cubicBezTo>
                  <a:pt x="16669" y="20365"/>
                  <a:pt x="16561" y="20856"/>
                  <a:pt x="16340" y="20797"/>
                </a:cubicBezTo>
                <a:cubicBezTo>
                  <a:pt x="16181" y="20754"/>
                  <a:pt x="16156" y="20648"/>
                  <a:pt x="16121" y="19717"/>
                </a:cubicBezTo>
                <a:cubicBezTo>
                  <a:pt x="16089" y="18886"/>
                  <a:pt x="16054" y="18676"/>
                  <a:pt x="15944" y="18636"/>
                </a:cubicBezTo>
                <a:cubicBezTo>
                  <a:pt x="15823" y="18593"/>
                  <a:pt x="15810" y="18715"/>
                  <a:pt x="15810" y="19763"/>
                </a:cubicBezTo>
                <a:cubicBezTo>
                  <a:pt x="15810" y="20822"/>
                  <a:pt x="15829" y="20976"/>
                  <a:pt x="15987" y="21188"/>
                </a:cubicBezTo>
                <a:cubicBezTo>
                  <a:pt x="16096" y="21334"/>
                  <a:pt x="16237" y="21392"/>
                  <a:pt x="16358" y="21337"/>
                </a:cubicBezTo>
                <a:cubicBezTo>
                  <a:pt x="16466" y="21288"/>
                  <a:pt x="16633" y="21253"/>
                  <a:pt x="16730" y="21257"/>
                </a:cubicBezTo>
                <a:cubicBezTo>
                  <a:pt x="16899" y="21263"/>
                  <a:pt x="16906" y="21215"/>
                  <a:pt x="16906" y="19935"/>
                </a:cubicBezTo>
                <a:cubicBezTo>
                  <a:pt x="16906" y="18853"/>
                  <a:pt x="16886" y="18602"/>
                  <a:pt x="16791" y="18602"/>
                </a:cubicBezTo>
                <a:close/>
                <a:moveTo>
                  <a:pt x="9942" y="18625"/>
                </a:moveTo>
                <a:cubicBezTo>
                  <a:pt x="9553" y="18800"/>
                  <a:pt x="9306" y="19634"/>
                  <a:pt x="9467" y="20556"/>
                </a:cubicBezTo>
                <a:cubicBezTo>
                  <a:pt x="9516" y="20839"/>
                  <a:pt x="9633" y="21147"/>
                  <a:pt x="9729" y="21234"/>
                </a:cubicBezTo>
                <a:cubicBezTo>
                  <a:pt x="10027" y="21505"/>
                  <a:pt x="10327" y="21437"/>
                  <a:pt x="10532" y="21050"/>
                </a:cubicBezTo>
                <a:cubicBezTo>
                  <a:pt x="10638" y="20850"/>
                  <a:pt x="10727" y="20617"/>
                  <a:pt x="10727" y="20533"/>
                </a:cubicBezTo>
                <a:cubicBezTo>
                  <a:pt x="10727" y="20296"/>
                  <a:pt x="10445" y="20343"/>
                  <a:pt x="10331" y="20601"/>
                </a:cubicBezTo>
                <a:cubicBezTo>
                  <a:pt x="10199" y="20902"/>
                  <a:pt x="9835" y="20824"/>
                  <a:pt x="9802" y="20487"/>
                </a:cubicBezTo>
                <a:cubicBezTo>
                  <a:pt x="9779" y="20263"/>
                  <a:pt x="9836" y="20234"/>
                  <a:pt x="10246" y="20234"/>
                </a:cubicBezTo>
                <a:cubicBezTo>
                  <a:pt x="10673" y="20234"/>
                  <a:pt x="10727" y="20195"/>
                  <a:pt x="10727" y="19923"/>
                </a:cubicBezTo>
                <a:cubicBezTo>
                  <a:pt x="10727" y="19505"/>
                  <a:pt x="10521" y="18805"/>
                  <a:pt x="10368" y="18694"/>
                </a:cubicBezTo>
                <a:cubicBezTo>
                  <a:pt x="10218" y="18585"/>
                  <a:pt x="10071" y="18567"/>
                  <a:pt x="9942" y="18625"/>
                </a:cubicBezTo>
                <a:close/>
                <a:moveTo>
                  <a:pt x="12371" y="18625"/>
                </a:moveTo>
                <a:cubicBezTo>
                  <a:pt x="12068" y="18557"/>
                  <a:pt x="11696" y="18798"/>
                  <a:pt x="11640" y="19199"/>
                </a:cubicBezTo>
                <a:cubicBezTo>
                  <a:pt x="11586" y="19590"/>
                  <a:pt x="11795" y="19677"/>
                  <a:pt x="11975" y="19337"/>
                </a:cubicBezTo>
                <a:cubicBezTo>
                  <a:pt x="12165" y="18979"/>
                  <a:pt x="12239" y="18973"/>
                  <a:pt x="12413" y="19303"/>
                </a:cubicBezTo>
                <a:cubicBezTo>
                  <a:pt x="12543" y="19548"/>
                  <a:pt x="12529" y="19574"/>
                  <a:pt x="12133" y="19740"/>
                </a:cubicBezTo>
                <a:cubicBezTo>
                  <a:pt x="11904" y="19835"/>
                  <a:pt x="11688" y="20000"/>
                  <a:pt x="11652" y="20107"/>
                </a:cubicBezTo>
                <a:cubicBezTo>
                  <a:pt x="11546" y="20425"/>
                  <a:pt x="11573" y="20924"/>
                  <a:pt x="11713" y="21188"/>
                </a:cubicBezTo>
                <a:cubicBezTo>
                  <a:pt x="11808" y="21367"/>
                  <a:pt x="11922" y="21413"/>
                  <a:pt x="12127" y="21348"/>
                </a:cubicBezTo>
                <a:cubicBezTo>
                  <a:pt x="12282" y="21300"/>
                  <a:pt x="12508" y="21265"/>
                  <a:pt x="12632" y="21268"/>
                </a:cubicBezTo>
                <a:lnTo>
                  <a:pt x="12858" y="21268"/>
                </a:lnTo>
                <a:lnTo>
                  <a:pt x="12821" y="20130"/>
                </a:lnTo>
                <a:cubicBezTo>
                  <a:pt x="12792" y="19257"/>
                  <a:pt x="12749" y="18949"/>
                  <a:pt x="12639" y="18797"/>
                </a:cubicBezTo>
                <a:cubicBezTo>
                  <a:pt x="12568" y="18699"/>
                  <a:pt x="12472" y="18647"/>
                  <a:pt x="12371" y="18625"/>
                </a:cubicBezTo>
                <a:close/>
                <a:moveTo>
                  <a:pt x="7957" y="18636"/>
                </a:moveTo>
                <a:cubicBezTo>
                  <a:pt x="7839" y="18674"/>
                  <a:pt x="7725" y="18787"/>
                  <a:pt x="7628" y="18970"/>
                </a:cubicBezTo>
                <a:cubicBezTo>
                  <a:pt x="7300" y="19589"/>
                  <a:pt x="7388" y="20958"/>
                  <a:pt x="7774" y="21268"/>
                </a:cubicBezTo>
                <a:cubicBezTo>
                  <a:pt x="8153" y="21571"/>
                  <a:pt x="8687" y="21159"/>
                  <a:pt x="8687" y="20567"/>
                </a:cubicBezTo>
                <a:cubicBezTo>
                  <a:pt x="8687" y="20299"/>
                  <a:pt x="8402" y="20329"/>
                  <a:pt x="8347" y="20601"/>
                </a:cubicBezTo>
                <a:cubicBezTo>
                  <a:pt x="8265" y="21003"/>
                  <a:pt x="7750" y="20785"/>
                  <a:pt x="7750" y="20349"/>
                </a:cubicBezTo>
                <a:cubicBezTo>
                  <a:pt x="7750" y="20284"/>
                  <a:pt x="7961" y="20234"/>
                  <a:pt x="8219" y="20234"/>
                </a:cubicBezTo>
                <a:lnTo>
                  <a:pt x="8687" y="20234"/>
                </a:lnTo>
                <a:lnTo>
                  <a:pt x="8687" y="19774"/>
                </a:lnTo>
                <a:cubicBezTo>
                  <a:pt x="8687" y="19005"/>
                  <a:pt x="8309" y="18522"/>
                  <a:pt x="7957" y="18636"/>
                </a:cubicBezTo>
                <a:close/>
                <a:moveTo>
                  <a:pt x="20869" y="18636"/>
                </a:moveTo>
                <a:cubicBezTo>
                  <a:pt x="20752" y="18674"/>
                  <a:pt x="20637" y="18787"/>
                  <a:pt x="20541" y="18970"/>
                </a:cubicBezTo>
                <a:cubicBezTo>
                  <a:pt x="20213" y="19589"/>
                  <a:pt x="20300" y="20958"/>
                  <a:pt x="20687" y="21268"/>
                </a:cubicBezTo>
                <a:cubicBezTo>
                  <a:pt x="21065" y="21571"/>
                  <a:pt x="21600" y="21159"/>
                  <a:pt x="21600" y="20567"/>
                </a:cubicBezTo>
                <a:cubicBezTo>
                  <a:pt x="21600" y="20299"/>
                  <a:pt x="21314" y="20329"/>
                  <a:pt x="21259" y="20601"/>
                </a:cubicBezTo>
                <a:cubicBezTo>
                  <a:pt x="21177" y="21003"/>
                  <a:pt x="20662" y="20785"/>
                  <a:pt x="20662" y="20349"/>
                </a:cubicBezTo>
                <a:cubicBezTo>
                  <a:pt x="20662" y="20284"/>
                  <a:pt x="20873" y="20234"/>
                  <a:pt x="21131" y="20234"/>
                </a:cubicBezTo>
                <a:lnTo>
                  <a:pt x="21600" y="20234"/>
                </a:lnTo>
                <a:lnTo>
                  <a:pt x="21600" y="19774"/>
                </a:lnTo>
                <a:cubicBezTo>
                  <a:pt x="21600" y="19005"/>
                  <a:pt x="21222" y="18522"/>
                  <a:pt x="20869" y="18636"/>
                </a:cubicBezTo>
                <a:close/>
                <a:moveTo>
                  <a:pt x="19274" y="18659"/>
                </a:moveTo>
                <a:cubicBezTo>
                  <a:pt x="19069" y="18579"/>
                  <a:pt x="18818" y="18670"/>
                  <a:pt x="18660" y="18970"/>
                </a:cubicBezTo>
                <a:cubicBezTo>
                  <a:pt x="18331" y="19589"/>
                  <a:pt x="18420" y="20963"/>
                  <a:pt x="18806" y="21257"/>
                </a:cubicBezTo>
                <a:cubicBezTo>
                  <a:pt x="19190" y="21549"/>
                  <a:pt x="19578" y="21288"/>
                  <a:pt x="19664" y="20670"/>
                </a:cubicBezTo>
                <a:cubicBezTo>
                  <a:pt x="19725" y="20231"/>
                  <a:pt x="19506" y="20115"/>
                  <a:pt x="19360" y="20510"/>
                </a:cubicBezTo>
                <a:cubicBezTo>
                  <a:pt x="19132" y="21124"/>
                  <a:pt x="18781" y="20800"/>
                  <a:pt x="18781" y="19981"/>
                </a:cubicBezTo>
                <a:cubicBezTo>
                  <a:pt x="18781" y="19655"/>
                  <a:pt x="18841" y="19435"/>
                  <a:pt x="18958" y="19280"/>
                </a:cubicBezTo>
                <a:cubicBezTo>
                  <a:pt x="19116" y="19071"/>
                  <a:pt x="19141" y="19080"/>
                  <a:pt x="19293" y="19349"/>
                </a:cubicBezTo>
                <a:cubicBezTo>
                  <a:pt x="19502" y="19721"/>
                  <a:pt x="19646" y="19717"/>
                  <a:pt x="19646" y="19349"/>
                </a:cubicBezTo>
                <a:cubicBezTo>
                  <a:pt x="19646" y="18987"/>
                  <a:pt x="19480" y="18740"/>
                  <a:pt x="19274" y="18659"/>
                </a:cubicBezTo>
                <a:close/>
              </a:path>
            </a:pathLst>
          </a:cu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 name="Group"/>
          <p:cNvGrpSpPr/>
          <p:nvPr/>
        </p:nvGrpSpPr>
        <p:grpSpPr>
          <a:xfrm>
            <a:off x="2686301" y="1246775"/>
            <a:ext cx="8353021" cy="8442420"/>
            <a:chOff x="0" y="0"/>
            <a:chExt cx="8353019" cy="8442419"/>
          </a:xfrm>
        </p:grpSpPr>
        <p:grpSp>
          <p:nvGrpSpPr>
            <p:cNvPr id="387" name="Group"/>
            <p:cNvGrpSpPr/>
            <p:nvPr/>
          </p:nvGrpSpPr>
          <p:grpSpPr>
            <a:xfrm>
              <a:off x="0" y="0"/>
              <a:ext cx="8353020" cy="8442420"/>
              <a:chOff x="0" y="0"/>
              <a:chExt cx="8353019" cy="8442419"/>
            </a:xfrm>
          </p:grpSpPr>
          <p:sp>
            <p:nvSpPr>
              <p:cNvPr id="385" name="Rectangle"/>
              <p:cNvSpPr/>
              <p:nvPr/>
            </p:nvSpPr>
            <p:spPr>
              <a:xfrm>
                <a:off x="660717" y="7100922"/>
                <a:ext cx="2052228" cy="134149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pic>
            <p:nvPicPr>
              <p:cNvPr id="386" name="Image" descr="Image"/>
              <p:cNvPicPr>
                <a:picLocks noChangeAspect="1"/>
              </p:cNvPicPr>
              <p:nvPr/>
            </p:nvPicPr>
            <p:blipFill>
              <a:blip r:embed="rId3"/>
              <a:stretch>
                <a:fillRect/>
              </a:stretch>
            </p:blipFill>
            <p:spPr>
              <a:xfrm>
                <a:off x="0" y="0"/>
                <a:ext cx="8353020" cy="8353020"/>
              </a:xfrm>
              <a:prstGeom prst="rect">
                <a:avLst/>
              </a:prstGeom>
              <a:ln w="12700" cap="flat">
                <a:noFill/>
                <a:miter lim="400000"/>
              </a:ln>
              <a:effectLst/>
            </p:spPr>
          </p:pic>
        </p:grpSp>
        <p:sp>
          <p:nvSpPr>
            <p:cNvPr id="388" name="Rectangle"/>
            <p:cNvSpPr/>
            <p:nvPr/>
          </p:nvSpPr>
          <p:spPr>
            <a:xfrm>
              <a:off x="946251" y="5413411"/>
              <a:ext cx="1733403" cy="445942"/>
            </a:xfrm>
            <a:prstGeom prst="rect">
              <a:avLst/>
            </a:prstGeom>
            <a:noFill/>
            <a:ln w="38100" cap="flat">
              <a:solidFill>
                <a:srgbClr val="000000"/>
              </a:solidFill>
              <a:prstDash val="solid"/>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sp>
          <p:nvSpPr>
            <p:cNvPr id="389" name="Rectangle"/>
            <p:cNvSpPr/>
            <p:nvPr/>
          </p:nvSpPr>
          <p:spPr>
            <a:xfrm>
              <a:off x="3507978" y="2442210"/>
              <a:ext cx="2210284" cy="186365"/>
            </a:xfrm>
            <a:prstGeom prst="rect">
              <a:avLst/>
            </a:prstGeom>
            <a:noFill/>
            <a:ln w="38100" cap="flat">
              <a:solidFill>
                <a:srgbClr val="000000"/>
              </a:solidFill>
              <a:prstDash val="solid"/>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grpSp>
          <p:nvGrpSpPr>
            <p:cNvPr id="410" name="Group"/>
            <p:cNvGrpSpPr/>
            <p:nvPr/>
          </p:nvGrpSpPr>
          <p:grpSpPr>
            <a:xfrm>
              <a:off x="3167420" y="4252083"/>
              <a:ext cx="2891401" cy="3889327"/>
              <a:chOff x="0" y="0"/>
              <a:chExt cx="2891400" cy="3889325"/>
            </a:xfrm>
          </p:grpSpPr>
          <p:grpSp>
            <p:nvGrpSpPr>
              <p:cNvPr id="392" name="Group"/>
              <p:cNvGrpSpPr/>
              <p:nvPr/>
            </p:nvGrpSpPr>
            <p:grpSpPr>
              <a:xfrm>
                <a:off x="291647" y="3310260"/>
                <a:ext cx="663410" cy="465138"/>
                <a:chOff x="-95477" y="-67389"/>
                <a:chExt cx="663408" cy="465137"/>
              </a:xfrm>
            </p:grpSpPr>
            <p:pic>
              <p:nvPicPr>
                <p:cNvPr id="390" name="Image" descr="Image"/>
                <p:cNvPicPr>
                  <a:picLocks noChangeAspect="1"/>
                </p:cNvPicPr>
                <p:nvPr/>
              </p:nvPicPr>
              <p:blipFill>
                <a:blip r:embed="rId4"/>
                <a:srcRect l="267" t="137" r="132" b="245"/>
                <a:stretch>
                  <a:fillRect/>
                </a:stretch>
              </p:blipFill>
              <p:spPr>
                <a:xfrm>
                  <a:off x="-95478" y="-67390"/>
                  <a:ext cx="454819" cy="465138"/>
                </a:xfrm>
                <a:custGeom>
                  <a:avLst/>
                  <a:gdLst/>
                  <a:ahLst/>
                  <a:cxnLst>
                    <a:cxn ang="0">
                      <a:pos x="wd2" y="hd2"/>
                    </a:cxn>
                    <a:cxn ang="5400000">
                      <a:pos x="wd2" y="hd2"/>
                    </a:cxn>
                    <a:cxn ang="10800000">
                      <a:pos x="wd2" y="hd2"/>
                    </a:cxn>
                    <a:cxn ang="16200000">
                      <a:pos x="wd2" y="hd2"/>
                    </a:cxn>
                  </a:cxnLst>
                  <a:rect l="0" t="0" r="r" b="b"/>
                  <a:pathLst>
                    <a:path w="21600" h="21600" extrusionOk="0">
                      <a:moveTo>
                        <a:pt x="14212" y="0"/>
                      </a:moveTo>
                      <a:cubicBezTo>
                        <a:pt x="13411" y="19"/>
                        <a:pt x="12911" y="44"/>
                        <a:pt x="12854" y="74"/>
                      </a:cubicBezTo>
                      <a:cubicBezTo>
                        <a:pt x="12747" y="131"/>
                        <a:pt x="12368" y="296"/>
                        <a:pt x="12025" y="442"/>
                      </a:cubicBezTo>
                      <a:cubicBezTo>
                        <a:pt x="10926" y="910"/>
                        <a:pt x="9650" y="2241"/>
                        <a:pt x="8877" y="3704"/>
                      </a:cubicBezTo>
                      <a:cubicBezTo>
                        <a:pt x="8677" y="4085"/>
                        <a:pt x="8487" y="4386"/>
                        <a:pt x="8463" y="4386"/>
                      </a:cubicBezTo>
                      <a:cubicBezTo>
                        <a:pt x="8439" y="4386"/>
                        <a:pt x="8333" y="4206"/>
                        <a:pt x="8237" y="3981"/>
                      </a:cubicBezTo>
                      <a:cubicBezTo>
                        <a:pt x="7932" y="3268"/>
                        <a:pt x="7507" y="2841"/>
                        <a:pt x="6785" y="2506"/>
                      </a:cubicBezTo>
                      <a:cubicBezTo>
                        <a:pt x="5304" y="1820"/>
                        <a:pt x="3663" y="2295"/>
                        <a:pt x="1847" y="3944"/>
                      </a:cubicBezTo>
                      <a:cubicBezTo>
                        <a:pt x="891" y="4812"/>
                        <a:pt x="843" y="4887"/>
                        <a:pt x="38" y="6524"/>
                      </a:cubicBezTo>
                      <a:cubicBezTo>
                        <a:pt x="24" y="6553"/>
                        <a:pt x="12" y="7328"/>
                        <a:pt x="0" y="7796"/>
                      </a:cubicBezTo>
                      <a:lnTo>
                        <a:pt x="226" y="8183"/>
                      </a:lnTo>
                      <a:cubicBezTo>
                        <a:pt x="581" y="8805"/>
                        <a:pt x="1161" y="9319"/>
                        <a:pt x="1621" y="9418"/>
                      </a:cubicBezTo>
                      <a:cubicBezTo>
                        <a:pt x="2124" y="9526"/>
                        <a:pt x="2132" y="9636"/>
                        <a:pt x="1659" y="9989"/>
                      </a:cubicBezTo>
                      <a:cubicBezTo>
                        <a:pt x="1153" y="10366"/>
                        <a:pt x="740" y="10814"/>
                        <a:pt x="735" y="10984"/>
                      </a:cubicBezTo>
                      <a:cubicBezTo>
                        <a:pt x="733" y="11052"/>
                        <a:pt x="631" y="11238"/>
                        <a:pt x="509" y="11390"/>
                      </a:cubicBezTo>
                      <a:cubicBezTo>
                        <a:pt x="211" y="11761"/>
                        <a:pt x="253" y="12934"/>
                        <a:pt x="603" y="13823"/>
                      </a:cubicBezTo>
                      <a:cubicBezTo>
                        <a:pt x="1069" y="15005"/>
                        <a:pt x="2220" y="15971"/>
                        <a:pt x="3412" y="16182"/>
                      </a:cubicBezTo>
                      <a:cubicBezTo>
                        <a:pt x="3642" y="16222"/>
                        <a:pt x="3896" y="16294"/>
                        <a:pt x="3958" y="16329"/>
                      </a:cubicBezTo>
                      <a:cubicBezTo>
                        <a:pt x="4020" y="16364"/>
                        <a:pt x="4173" y="16400"/>
                        <a:pt x="4297" y="16403"/>
                      </a:cubicBezTo>
                      <a:cubicBezTo>
                        <a:pt x="4462" y="16406"/>
                        <a:pt x="4499" y="16463"/>
                        <a:pt x="4467" y="16624"/>
                      </a:cubicBezTo>
                      <a:cubicBezTo>
                        <a:pt x="4443" y="16746"/>
                        <a:pt x="4417" y="17238"/>
                        <a:pt x="4410" y="17730"/>
                      </a:cubicBezTo>
                      <a:cubicBezTo>
                        <a:pt x="4401" y="18455"/>
                        <a:pt x="4460" y="18726"/>
                        <a:pt x="4674" y="19167"/>
                      </a:cubicBezTo>
                      <a:cubicBezTo>
                        <a:pt x="5122" y="20088"/>
                        <a:pt x="6520" y="21054"/>
                        <a:pt x="7803" y="21324"/>
                      </a:cubicBezTo>
                      <a:cubicBezTo>
                        <a:pt x="8172" y="21401"/>
                        <a:pt x="8517" y="21512"/>
                        <a:pt x="8576" y="21563"/>
                      </a:cubicBezTo>
                      <a:cubicBezTo>
                        <a:pt x="8593" y="21578"/>
                        <a:pt x="9269" y="21588"/>
                        <a:pt x="9707" y="21600"/>
                      </a:cubicBezTo>
                      <a:cubicBezTo>
                        <a:pt x="10135" y="21586"/>
                        <a:pt x="10714" y="21580"/>
                        <a:pt x="10725" y="21563"/>
                      </a:cubicBezTo>
                      <a:cubicBezTo>
                        <a:pt x="10759" y="21509"/>
                        <a:pt x="10947" y="21418"/>
                        <a:pt x="11158" y="21379"/>
                      </a:cubicBezTo>
                      <a:cubicBezTo>
                        <a:pt x="11956" y="21232"/>
                        <a:pt x="13156" y="20031"/>
                        <a:pt x="13156" y="19370"/>
                      </a:cubicBezTo>
                      <a:cubicBezTo>
                        <a:pt x="13156" y="19234"/>
                        <a:pt x="13207" y="18996"/>
                        <a:pt x="13269" y="18835"/>
                      </a:cubicBezTo>
                      <a:lnTo>
                        <a:pt x="13382" y="18541"/>
                      </a:lnTo>
                      <a:lnTo>
                        <a:pt x="13966" y="19057"/>
                      </a:lnTo>
                      <a:cubicBezTo>
                        <a:pt x="15077" y="20012"/>
                        <a:pt x="16500" y="20479"/>
                        <a:pt x="18245" y="20476"/>
                      </a:cubicBezTo>
                      <a:cubicBezTo>
                        <a:pt x="19206" y="20474"/>
                        <a:pt x="19364" y="20434"/>
                        <a:pt x="19847" y="20162"/>
                      </a:cubicBezTo>
                      <a:cubicBezTo>
                        <a:pt x="20457" y="19820"/>
                        <a:pt x="20844" y="19389"/>
                        <a:pt x="21185" y="18633"/>
                      </a:cubicBezTo>
                      <a:cubicBezTo>
                        <a:pt x="21314" y="18347"/>
                        <a:pt x="21465" y="18117"/>
                        <a:pt x="21525" y="18117"/>
                      </a:cubicBezTo>
                      <a:cubicBezTo>
                        <a:pt x="21554" y="18117"/>
                        <a:pt x="21582" y="17377"/>
                        <a:pt x="21600" y="16200"/>
                      </a:cubicBezTo>
                      <a:lnTo>
                        <a:pt x="21242" y="15500"/>
                      </a:lnTo>
                      <a:cubicBezTo>
                        <a:pt x="20988" y="14990"/>
                        <a:pt x="20690" y="14597"/>
                        <a:pt x="20337" y="14302"/>
                      </a:cubicBezTo>
                      <a:cubicBezTo>
                        <a:pt x="19653" y="13730"/>
                        <a:pt x="18470" y="13255"/>
                        <a:pt x="17717" y="13251"/>
                      </a:cubicBezTo>
                      <a:cubicBezTo>
                        <a:pt x="17041" y="13247"/>
                        <a:pt x="16937" y="13174"/>
                        <a:pt x="17190" y="12901"/>
                      </a:cubicBezTo>
                      <a:cubicBezTo>
                        <a:pt x="17460" y="12609"/>
                        <a:pt x="17494" y="11753"/>
                        <a:pt x="17284" y="10874"/>
                      </a:cubicBezTo>
                      <a:cubicBezTo>
                        <a:pt x="16919" y="9346"/>
                        <a:pt x="16179" y="8666"/>
                        <a:pt x="14607" y="8441"/>
                      </a:cubicBezTo>
                      <a:cubicBezTo>
                        <a:pt x="14314" y="8399"/>
                        <a:pt x="14039" y="8311"/>
                        <a:pt x="14004" y="8257"/>
                      </a:cubicBezTo>
                      <a:cubicBezTo>
                        <a:pt x="13970" y="8202"/>
                        <a:pt x="14199" y="8003"/>
                        <a:pt x="14513" y="7796"/>
                      </a:cubicBezTo>
                      <a:cubicBezTo>
                        <a:pt x="15210" y="7336"/>
                        <a:pt x="15937" y="6436"/>
                        <a:pt x="16379" y="5492"/>
                      </a:cubicBezTo>
                      <a:cubicBezTo>
                        <a:pt x="16656" y="4901"/>
                        <a:pt x="16722" y="4612"/>
                        <a:pt x="16756" y="3723"/>
                      </a:cubicBezTo>
                      <a:cubicBezTo>
                        <a:pt x="16793" y="2744"/>
                        <a:pt x="16775" y="2610"/>
                        <a:pt x="16492" y="2064"/>
                      </a:cubicBezTo>
                      <a:cubicBezTo>
                        <a:pt x="16021" y="1154"/>
                        <a:pt x="15570" y="682"/>
                        <a:pt x="14834" y="313"/>
                      </a:cubicBezTo>
                      <a:lnTo>
                        <a:pt x="14212" y="0"/>
                      </a:lnTo>
                      <a:close/>
                      <a:moveTo>
                        <a:pt x="8519" y="6414"/>
                      </a:moveTo>
                      <a:cubicBezTo>
                        <a:pt x="8527" y="6398"/>
                        <a:pt x="8847" y="6709"/>
                        <a:pt x="9236" y="7096"/>
                      </a:cubicBezTo>
                      <a:cubicBezTo>
                        <a:pt x="9624" y="7482"/>
                        <a:pt x="10086" y="7857"/>
                        <a:pt x="10272" y="7943"/>
                      </a:cubicBezTo>
                      <a:cubicBezTo>
                        <a:pt x="10723" y="8153"/>
                        <a:pt x="10697" y="8393"/>
                        <a:pt x="10216" y="8515"/>
                      </a:cubicBezTo>
                      <a:cubicBezTo>
                        <a:pt x="9409" y="8719"/>
                        <a:pt x="8857" y="9248"/>
                        <a:pt x="8576" y="10063"/>
                      </a:cubicBezTo>
                      <a:cubicBezTo>
                        <a:pt x="8351" y="10717"/>
                        <a:pt x="8251" y="10791"/>
                        <a:pt x="8010" y="10431"/>
                      </a:cubicBezTo>
                      <a:cubicBezTo>
                        <a:pt x="7906" y="10275"/>
                        <a:pt x="7603" y="10015"/>
                        <a:pt x="7332" y="9860"/>
                      </a:cubicBezTo>
                      <a:cubicBezTo>
                        <a:pt x="6869" y="9594"/>
                        <a:pt x="6759" y="9381"/>
                        <a:pt x="7106" y="9381"/>
                      </a:cubicBezTo>
                      <a:cubicBezTo>
                        <a:pt x="7619" y="9381"/>
                        <a:pt x="8286" y="8355"/>
                        <a:pt x="8387" y="7390"/>
                      </a:cubicBezTo>
                      <a:cubicBezTo>
                        <a:pt x="8445" y="6842"/>
                        <a:pt x="8497" y="6458"/>
                        <a:pt x="8519" y="6414"/>
                      </a:cubicBezTo>
                      <a:close/>
                      <a:moveTo>
                        <a:pt x="13552" y="14689"/>
                      </a:moveTo>
                      <a:cubicBezTo>
                        <a:pt x="13638" y="14684"/>
                        <a:pt x="13719" y="14718"/>
                        <a:pt x="13759" y="14781"/>
                      </a:cubicBezTo>
                      <a:cubicBezTo>
                        <a:pt x="13817" y="14873"/>
                        <a:pt x="13771" y="14977"/>
                        <a:pt x="13213" y="15960"/>
                      </a:cubicBezTo>
                      <a:cubicBezTo>
                        <a:pt x="13040" y="16265"/>
                        <a:pt x="12875" y="16547"/>
                        <a:pt x="12836" y="16587"/>
                      </a:cubicBezTo>
                      <a:cubicBezTo>
                        <a:pt x="12797" y="16627"/>
                        <a:pt x="12452" y="16321"/>
                        <a:pt x="12063" y="15905"/>
                      </a:cubicBezTo>
                      <a:cubicBezTo>
                        <a:pt x="11651" y="15465"/>
                        <a:pt x="11391" y="15118"/>
                        <a:pt x="11460" y="15076"/>
                      </a:cubicBezTo>
                      <a:cubicBezTo>
                        <a:pt x="11525" y="15036"/>
                        <a:pt x="11941" y="14988"/>
                        <a:pt x="12383" y="14965"/>
                      </a:cubicBezTo>
                      <a:cubicBezTo>
                        <a:pt x="12826" y="14942"/>
                        <a:pt x="13242" y="14863"/>
                        <a:pt x="13307" y="14799"/>
                      </a:cubicBezTo>
                      <a:cubicBezTo>
                        <a:pt x="13377" y="14730"/>
                        <a:pt x="13465" y="14693"/>
                        <a:pt x="13552" y="14689"/>
                      </a:cubicBezTo>
                      <a:close/>
                    </a:path>
                  </a:pathLst>
                </a:custGeom>
                <a:ln w="12700" cap="flat">
                  <a:noFill/>
                  <a:miter lim="400000"/>
                </a:ln>
                <a:effectLst/>
              </p:spPr>
            </p:pic>
            <p:pic>
              <p:nvPicPr>
                <p:cNvPr id="391" name="Image" descr="Image"/>
                <p:cNvPicPr>
                  <a:picLocks noChangeAspect="1"/>
                </p:cNvPicPr>
                <p:nvPr/>
              </p:nvPicPr>
              <p:blipFill>
                <a:blip r:embed="rId4"/>
                <a:srcRect l="267" t="137" r="129" b="286"/>
                <a:stretch>
                  <a:fillRect/>
                </a:stretch>
              </p:blipFill>
              <p:spPr>
                <a:xfrm rot="10800000">
                  <a:off x="193280" y="-52586"/>
                  <a:ext cx="374651" cy="382985"/>
                </a:xfrm>
                <a:custGeom>
                  <a:avLst/>
                  <a:gdLst/>
                  <a:ahLst/>
                  <a:cxnLst>
                    <a:cxn ang="0">
                      <a:pos x="wd2" y="hd2"/>
                    </a:cxn>
                    <a:cxn ang="5400000">
                      <a:pos x="wd2" y="hd2"/>
                    </a:cxn>
                    <a:cxn ang="10800000">
                      <a:pos x="wd2" y="hd2"/>
                    </a:cxn>
                    <a:cxn ang="16200000">
                      <a:pos x="wd2" y="hd2"/>
                    </a:cxn>
                  </a:cxnLst>
                  <a:rect l="0" t="0" r="r" b="b"/>
                  <a:pathLst>
                    <a:path w="21600" h="21600" extrusionOk="0">
                      <a:moveTo>
                        <a:pt x="14209" y="0"/>
                      </a:moveTo>
                      <a:cubicBezTo>
                        <a:pt x="13409" y="19"/>
                        <a:pt x="12893" y="37"/>
                        <a:pt x="12836" y="67"/>
                      </a:cubicBezTo>
                      <a:cubicBezTo>
                        <a:pt x="12729" y="124"/>
                        <a:pt x="12378" y="302"/>
                        <a:pt x="12036" y="448"/>
                      </a:cubicBezTo>
                      <a:cubicBezTo>
                        <a:pt x="10937" y="916"/>
                        <a:pt x="9650" y="2251"/>
                        <a:pt x="8878" y="3716"/>
                      </a:cubicBezTo>
                      <a:cubicBezTo>
                        <a:pt x="8677" y="4096"/>
                        <a:pt x="8490" y="4387"/>
                        <a:pt x="8466" y="4387"/>
                      </a:cubicBezTo>
                      <a:cubicBezTo>
                        <a:pt x="8442" y="4387"/>
                        <a:pt x="8333" y="4209"/>
                        <a:pt x="8237" y="3984"/>
                      </a:cubicBezTo>
                      <a:cubicBezTo>
                        <a:pt x="7933" y="3271"/>
                        <a:pt x="7518" y="2842"/>
                        <a:pt x="6796" y="2507"/>
                      </a:cubicBezTo>
                      <a:cubicBezTo>
                        <a:pt x="5315" y="1820"/>
                        <a:pt x="3669" y="2290"/>
                        <a:pt x="1853" y="3939"/>
                      </a:cubicBezTo>
                      <a:cubicBezTo>
                        <a:pt x="897" y="4808"/>
                        <a:pt x="851" y="4898"/>
                        <a:pt x="46" y="6536"/>
                      </a:cubicBezTo>
                      <a:cubicBezTo>
                        <a:pt x="32" y="6565"/>
                        <a:pt x="12" y="7322"/>
                        <a:pt x="0" y="7789"/>
                      </a:cubicBezTo>
                      <a:lnTo>
                        <a:pt x="229" y="8192"/>
                      </a:lnTo>
                      <a:cubicBezTo>
                        <a:pt x="584" y="8814"/>
                        <a:pt x="1165" y="9324"/>
                        <a:pt x="1625" y="9423"/>
                      </a:cubicBezTo>
                      <a:cubicBezTo>
                        <a:pt x="2128" y="9532"/>
                        <a:pt x="2144" y="9652"/>
                        <a:pt x="1670" y="10005"/>
                      </a:cubicBezTo>
                      <a:cubicBezTo>
                        <a:pt x="1165" y="10383"/>
                        <a:pt x="737" y="10820"/>
                        <a:pt x="732" y="10990"/>
                      </a:cubicBezTo>
                      <a:cubicBezTo>
                        <a:pt x="730" y="11058"/>
                        <a:pt x="625" y="11241"/>
                        <a:pt x="503" y="11393"/>
                      </a:cubicBezTo>
                      <a:cubicBezTo>
                        <a:pt x="206" y="11764"/>
                        <a:pt x="268" y="12944"/>
                        <a:pt x="618" y="13833"/>
                      </a:cubicBezTo>
                      <a:cubicBezTo>
                        <a:pt x="1083" y="15016"/>
                        <a:pt x="2218" y="15973"/>
                        <a:pt x="3409" y="16183"/>
                      </a:cubicBezTo>
                      <a:cubicBezTo>
                        <a:pt x="3640" y="16224"/>
                        <a:pt x="3896" y="16305"/>
                        <a:pt x="3958" y="16340"/>
                      </a:cubicBezTo>
                      <a:cubicBezTo>
                        <a:pt x="4021" y="16375"/>
                        <a:pt x="4154" y="16405"/>
                        <a:pt x="4279" y="16407"/>
                      </a:cubicBezTo>
                      <a:cubicBezTo>
                        <a:pt x="4443" y="16410"/>
                        <a:pt x="4494" y="16470"/>
                        <a:pt x="4462" y="16631"/>
                      </a:cubicBezTo>
                      <a:cubicBezTo>
                        <a:pt x="4437" y="16753"/>
                        <a:pt x="4423" y="17258"/>
                        <a:pt x="4416" y="17750"/>
                      </a:cubicBezTo>
                      <a:cubicBezTo>
                        <a:pt x="4406" y="18476"/>
                        <a:pt x="4453" y="18741"/>
                        <a:pt x="4668" y="19183"/>
                      </a:cubicBezTo>
                      <a:cubicBezTo>
                        <a:pt x="5116" y="20104"/>
                        <a:pt x="6520" y="21062"/>
                        <a:pt x="7803" y="21331"/>
                      </a:cubicBezTo>
                      <a:cubicBezTo>
                        <a:pt x="8171" y="21409"/>
                        <a:pt x="8521" y="21526"/>
                        <a:pt x="8581" y="21578"/>
                      </a:cubicBezTo>
                      <a:cubicBezTo>
                        <a:pt x="8597" y="21592"/>
                        <a:pt x="9264" y="21588"/>
                        <a:pt x="9702" y="21600"/>
                      </a:cubicBezTo>
                      <a:cubicBezTo>
                        <a:pt x="10130" y="21586"/>
                        <a:pt x="10720" y="21573"/>
                        <a:pt x="10731" y="21555"/>
                      </a:cubicBezTo>
                      <a:cubicBezTo>
                        <a:pt x="10765" y="21501"/>
                        <a:pt x="10955" y="21437"/>
                        <a:pt x="11166" y="21399"/>
                      </a:cubicBezTo>
                      <a:cubicBezTo>
                        <a:pt x="11964" y="21252"/>
                        <a:pt x="13157" y="20046"/>
                        <a:pt x="13157" y="19384"/>
                      </a:cubicBezTo>
                      <a:cubicBezTo>
                        <a:pt x="13157" y="19248"/>
                        <a:pt x="13209" y="19008"/>
                        <a:pt x="13271" y="18847"/>
                      </a:cubicBezTo>
                      <a:lnTo>
                        <a:pt x="13386" y="18556"/>
                      </a:lnTo>
                      <a:lnTo>
                        <a:pt x="13981" y="19048"/>
                      </a:lnTo>
                      <a:cubicBezTo>
                        <a:pt x="15091" y="20004"/>
                        <a:pt x="16491" y="20484"/>
                        <a:pt x="18236" y="20481"/>
                      </a:cubicBezTo>
                      <a:cubicBezTo>
                        <a:pt x="19197" y="20479"/>
                        <a:pt x="19378" y="20439"/>
                        <a:pt x="19861" y="20167"/>
                      </a:cubicBezTo>
                      <a:cubicBezTo>
                        <a:pt x="20471" y="19824"/>
                        <a:pt x="20847" y="19402"/>
                        <a:pt x="21188" y="18645"/>
                      </a:cubicBezTo>
                      <a:cubicBezTo>
                        <a:pt x="21317" y="18360"/>
                        <a:pt x="21472" y="18131"/>
                        <a:pt x="21531" y="18131"/>
                      </a:cubicBezTo>
                      <a:cubicBezTo>
                        <a:pt x="21560" y="18131"/>
                        <a:pt x="21582" y="17383"/>
                        <a:pt x="21600" y="16206"/>
                      </a:cubicBezTo>
                      <a:lnTo>
                        <a:pt x="21257" y="15512"/>
                      </a:lnTo>
                      <a:cubicBezTo>
                        <a:pt x="21003" y="15002"/>
                        <a:pt x="20695" y="14598"/>
                        <a:pt x="20342" y="14303"/>
                      </a:cubicBezTo>
                      <a:cubicBezTo>
                        <a:pt x="19657" y="13732"/>
                        <a:pt x="18463" y="13255"/>
                        <a:pt x="17710" y="13251"/>
                      </a:cubicBezTo>
                      <a:cubicBezTo>
                        <a:pt x="17034" y="13247"/>
                        <a:pt x="16931" y="13166"/>
                        <a:pt x="17184" y="12893"/>
                      </a:cubicBezTo>
                      <a:cubicBezTo>
                        <a:pt x="17454" y="12600"/>
                        <a:pt x="17508" y="11758"/>
                        <a:pt x="17298" y="10878"/>
                      </a:cubicBezTo>
                      <a:cubicBezTo>
                        <a:pt x="16934" y="9350"/>
                        <a:pt x="16170" y="8664"/>
                        <a:pt x="14598" y="8439"/>
                      </a:cubicBezTo>
                      <a:cubicBezTo>
                        <a:pt x="14305" y="8396"/>
                        <a:pt x="14038" y="8314"/>
                        <a:pt x="14003" y="8259"/>
                      </a:cubicBezTo>
                      <a:cubicBezTo>
                        <a:pt x="13969" y="8205"/>
                        <a:pt x="14193" y="7997"/>
                        <a:pt x="14507" y="7789"/>
                      </a:cubicBezTo>
                      <a:cubicBezTo>
                        <a:pt x="15204" y="7330"/>
                        <a:pt x="15941" y="6428"/>
                        <a:pt x="16383" y="5484"/>
                      </a:cubicBezTo>
                      <a:cubicBezTo>
                        <a:pt x="16660" y="4893"/>
                        <a:pt x="16716" y="4605"/>
                        <a:pt x="16749" y="3716"/>
                      </a:cubicBezTo>
                      <a:cubicBezTo>
                        <a:pt x="16786" y="2737"/>
                        <a:pt x="16757" y="2605"/>
                        <a:pt x="16475" y="2059"/>
                      </a:cubicBezTo>
                      <a:cubicBezTo>
                        <a:pt x="16004" y="1149"/>
                        <a:pt x="15563" y="683"/>
                        <a:pt x="14827" y="313"/>
                      </a:cubicBezTo>
                      <a:lnTo>
                        <a:pt x="14209" y="0"/>
                      </a:lnTo>
                      <a:close/>
                      <a:moveTo>
                        <a:pt x="8512" y="6424"/>
                      </a:moveTo>
                      <a:cubicBezTo>
                        <a:pt x="8520" y="6408"/>
                        <a:pt x="8833" y="6709"/>
                        <a:pt x="9221" y="7096"/>
                      </a:cubicBezTo>
                      <a:cubicBezTo>
                        <a:pt x="9609" y="7482"/>
                        <a:pt x="10087" y="7860"/>
                        <a:pt x="10274" y="7946"/>
                      </a:cubicBezTo>
                      <a:cubicBezTo>
                        <a:pt x="10725" y="8156"/>
                        <a:pt x="10709" y="8406"/>
                        <a:pt x="10228" y="8528"/>
                      </a:cubicBezTo>
                      <a:cubicBezTo>
                        <a:pt x="9421" y="8733"/>
                        <a:pt x="8861" y="9257"/>
                        <a:pt x="8581" y="10073"/>
                      </a:cubicBezTo>
                      <a:cubicBezTo>
                        <a:pt x="8355" y="10727"/>
                        <a:pt x="8249" y="10790"/>
                        <a:pt x="8008" y="10431"/>
                      </a:cubicBezTo>
                      <a:cubicBezTo>
                        <a:pt x="7904" y="10274"/>
                        <a:pt x="7593" y="10027"/>
                        <a:pt x="7322" y="9871"/>
                      </a:cubicBezTo>
                      <a:cubicBezTo>
                        <a:pt x="6859" y="9605"/>
                        <a:pt x="6770" y="9379"/>
                        <a:pt x="7116" y="9379"/>
                      </a:cubicBezTo>
                      <a:cubicBezTo>
                        <a:pt x="7629" y="9379"/>
                        <a:pt x="8273" y="8351"/>
                        <a:pt x="8375" y="7387"/>
                      </a:cubicBezTo>
                      <a:cubicBezTo>
                        <a:pt x="8432" y="6838"/>
                        <a:pt x="8490" y="6468"/>
                        <a:pt x="8512" y="6424"/>
                      </a:cubicBezTo>
                      <a:close/>
                      <a:moveTo>
                        <a:pt x="13569" y="14684"/>
                      </a:moveTo>
                      <a:cubicBezTo>
                        <a:pt x="13655" y="14679"/>
                        <a:pt x="13735" y="14710"/>
                        <a:pt x="13775" y="14773"/>
                      </a:cubicBezTo>
                      <a:cubicBezTo>
                        <a:pt x="13833" y="14865"/>
                        <a:pt x="13783" y="14975"/>
                        <a:pt x="13225" y="15959"/>
                      </a:cubicBezTo>
                      <a:cubicBezTo>
                        <a:pt x="13053" y="16264"/>
                        <a:pt x="12875" y="16546"/>
                        <a:pt x="12836" y="16586"/>
                      </a:cubicBezTo>
                      <a:cubicBezTo>
                        <a:pt x="12798" y="16626"/>
                        <a:pt x="12448" y="16331"/>
                        <a:pt x="12058" y="15915"/>
                      </a:cubicBezTo>
                      <a:cubicBezTo>
                        <a:pt x="11646" y="15474"/>
                        <a:pt x="11394" y="15128"/>
                        <a:pt x="11464" y="15086"/>
                      </a:cubicBezTo>
                      <a:cubicBezTo>
                        <a:pt x="11529" y="15047"/>
                        <a:pt x="11936" y="14997"/>
                        <a:pt x="12379" y="14975"/>
                      </a:cubicBezTo>
                      <a:cubicBezTo>
                        <a:pt x="12821" y="14952"/>
                        <a:pt x="13252" y="14859"/>
                        <a:pt x="13317" y="14795"/>
                      </a:cubicBezTo>
                      <a:cubicBezTo>
                        <a:pt x="13388" y="14726"/>
                        <a:pt x="13482" y="14688"/>
                        <a:pt x="13569" y="14684"/>
                      </a:cubicBezTo>
                      <a:close/>
                    </a:path>
                  </a:pathLst>
                </a:custGeom>
                <a:ln w="12700" cap="flat">
                  <a:noFill/>
                  <a:miter lim="400000"/>
                </a:ln>
                <a:effectLst/>
              </p:spPr>
            </p:pic>
          </p:grpSp>
          <p:sp>
            <p:nvSpPr>
              <p:cNvPr id="393" name="Rectangle"/>
              <p:cNvSpPr/>
              <p:nvPr/>
            </p:nvSpPr>
            <p:spPr>
              <a:xfrm>
                <a:off x="1829232" y="3394697"/>
                <a:ext cx="971631" cy="494629"/>
              </a:xfrm>
              <a:prstGeom prst="rect">
                <a:avLst/>
              </a:prstGeom>
              <a:solidFill>
                <a:srgbClr val="FFFFFF"/>
              </a:solidFill>
              <a:ln w="12700" cap="flat">
                <a:noFill/>
                <a:miter lim="400000"/>
              </a:ln>
              <a:effectLst/>
            </p:spPr>
            <p:txBody>
              <a:bodyPr wrap="square" lIns="35718" tIns="35718" rIns="35718" bIns="35718" numCol="1" anchor="ctr">
                <a:noAutofit/>
              </a:bodyPr>
              <a:lstStyle/>
              <a:p>
                <a:pPr defTabSz="410765">
                  <a:defRPr sz="1400" b="0">
                    <a:solidFill>
                      <a:srgbClr val="FFFFFF"/>
                    </a:solidFill>
                    <a:latin typeface="+mn-lt"/>
                    <a:ea typeface="+mn-ea"/>
                    <a:cs typeface="+mn-cs"/>
                    <a:sym typeface="Helvetica Neue Medium"/>
                  </a:defRPr>
                </a:pPr>
                <a:endParaRPr/>
              </a:p>
            </p:txBody>
          </p:sp>
          <p:pic>
            <p:nvPicPr>
              <p:cNvPr id="394" name="Image" descr="Image"/>
              <p:cNvPicPr>
                <a:picLocks noChangeAspect="1"/>
              </p:cNvPicPr>
              <p:nvPr/>
            </p:nvPicPr>
            <p:blipFill>
              <a:blip r:embed="rId5"/>
              <a:srcRect l="57" t="306" r="41"/>
              <a:stretch>
                <a:fillRect/>
              </a:stretch>
            </p:blipFill>
            <p:spPr>
              <a:xfrm>
                <a:off x="1922802" y="3326907"/>
                <a:ext cx="833835" cy="388145"/>
              </a:xfrm>
              <a:custGeom>
                <a:avLst/>
                <a:gdLst/>
                <a:ahLst/>
                <a:cxnLst>
                  <a:cxn ang="0">
                    <a:pos x="wd2" y="hd2"/>
                  </a:cxn>
                  <a:cxn ang="5400000">
                    <a:pos x="wd2" y="hd2"/>
                  </a:cxn>
                  <a:cxn ang="10800000">
                    <a:pos x="wd2" y="hd2"/>
                  </a:cxn>
                  <a:cxn ang="16200000">
                    <a:pos x="wd2" y="hd2"/>
                  </a:cxn>
                </a:cxnLst>
                <a:rect l="0" t="0" r="r" b="b"/>
                <a:pathLst>
                  <a:path w="21600" h="21600" extrusionOk="0">
                    <a:moveTo>
                      <a:pt x="12162" y="0"/>
                    </a:moveTo>
                    <a:cubicBezTo>
                      <a:pt x="11632" y="32"/>
                      <a:pt x="11339" y="67"/>
                      <a:pt x="11309" y="133"/>
                    </a:cubicBezTo>
                    <a:cubicBezTo>
                      <a:pt x="11227" y="308"/>
                      <a:pt x="10557" y="406"/>
                      <a:pt x="9314" y="420"/>
                    </a:cubicBezTo>
                    <a:cubicBezTo>
                      <a:pt x="9211" y="421"/>
                      <a:pt x="8930" y="537"/>
                      <a:pt x="8698" y="685"/>
                    </a:cubicBezTo>
                    <a:cubicBezTo>
                      <a:pt x="8465" y="832"/>
                      <a:pt x="8115" y="941"/>
                      <a:pt x="7916" y="928"/>
                    </a:cubicBezTo>
                    <a:cubicBezTo>
                      <a:pt x="7717" y="915"/>
                      <a:pt x="7483" y="995"/>
                      <a:pt x="7402" y="1104"/>
                    </a:cubicBezTo>
                    <a:cubicBezTo>
                      <a:pt x="7287" y="1259"/>
                      <a:pt x="7152" y="1262"/>
                      <a:pt x="6754" y="1104"/>
                    </a:cubicBezTo>
                    <a:cubicBezTo>
                      <a:pt x="6355" y="946"/>
                      <a:pt x="6185" y="948"/>
                      <a:pt x="5983" y="1104"/>
                    </a:cubicBezTo>
                    <a:cubicBezTo>
                      <a:pt x="5771" y="1269"/>
                      <a:pt x="5661" y="1264"/>
                      <a:pt x="5336" y="1038"/>
                    </a:cubicBezTo>
                    <a:cubicBezTo>
                      <a:pt x="4912" y="744"/>
                      <a:pt x="4936" y="732"/>
                      <a:pt x="4164" y="1701"/>
                    </a:cubicBezTo>
                    <a:cubicBezTo>
                      <a:pt x="4075" y="1812"/>
                      <a:pt x="3924" y="1898"/>
                      <a:pt x="3835" y="1899"/>
                    </a:cubicBezTo>
                    <a:cubicBezTo>
                      <a:pt x="3745" y="1901"/>
                      <a:pt x="3630" y="2007"/>
                      <a:pt x="3578" y="2142"/>
                    </a:cubicBezTo>
                    <a:cubicBezTo>
                      <a:pt x="3525" y="2278"/>
                      <a:pt x="3435" y="2385"/>
                      <a:pt x="3382" y="2385"/>
                    </a:cubicBezTo>
                    <a:cubicBezTo>
                      <a:pt x="3330" y="2385"/>
                      <a:pt x="3250" y="2514"/>
                      <a:pt x="3197" y="2650"/>
                    </a:cubicBezTo>
                    <a:cubicBezTo>
                      <a:pt x="3145" y="2787"/>
                      <a:pt x="3059" y="2869"/>
                      <a:pt x="3012" y="2849"/>
                    </a:cubicBezTo>
                    <a:cubicBezTo>
                      <a:pt x="2894" y="2798"/>
                      <a:pt x="2587" y="3180"/>
                      <a:pt x="2344" y="3666"/>
                    </a:cubicBezTo>
                    <a:cubicBezTo>
                      <a:pt x="2232" y="3891"/>
                      <a:pt x="2104" y="4017"/>
                      <a:pt x="2056" y="3953"/>
                    </a:cubicBezTo>
                    <a:cubicBezTo>
                      <a:pt x="1916" y="3767"/>
                      <a:pt x="1367" y="4682"/>
                      <a:pt x="1367" y="5102"/>
                    </a:cubicBezTo>
                    <a:cubicBezTo>
                      <a:pt x="1367" y="5303"/>
                      <a:pt x="1247" y="5788"/>
                      <a:pt x="1100" y="6184"/>
                    </a:cubicBezTo>
                    <a:cubicBezTo>
                      <a:pt x="902" y="6718"/>
                      <a:pt x="833" y="7072"/>
                      <a:pt x="833" y="7531"/>
                    </a:cubicBezTo>
                    <a:cubicBezTo>
                      <a:pt x="832" y="8036"/>
                      <a:pt x="800" y="8180"/>
                      <a:pt x="648" y="8304"/>
                    </a:cubicBezTo>
                    <a:cubicBezTo>
                      <a:pt x="395" y="8510"/>
                      <a:pt x="288" y="8957"/>
                      <a:pt x="288" y="9917"/>
                    </a:cubicBezTo>
                    <a:cubicBezTo>
                      <a:pt x="288" y="10514"/>
                      <a:pt x="257" y="10801"/>
                      <a:pt x="144" y="11021"/>
                    </a:cubicBezTo>
                    <a:cubicBezTo>
                      <a:pt x="40" y="11223"/>
                      <a:pt x="10" y="12022"/>
                      <a:pt x="0" y="13870"/>
                    </a:cubicBezTo>
                    <a:cubicBezTo>
                      <a:pt x="11" y="16663"/>
                      <a:pt x="32" y="18089"/>
                      <a:pt x="93" y="17912"/>
                    </a:cubicBezTo>
                    <a:cubicBezTo>
                      <a:pt x="191" y="17624"/>
                      <a:pt x="205" y="17638"/>
                      <a:pt x="329" y="18199"/>
                    </a:cubicBezTo>
                    <a:cubicBezTo>
                      <a:pt x="402" y="18528"/>
                      <a:pt x="533" y="18848"/>
                      <a:pt x="617" y="18906"/>
                    </a:cubicBezTo>
                    <a:cubicBezTo>
                      <a:pt x="701" y="18963"/>
                      <a:pt x="815" y="19239"/>
                      <a:pt x="874" y="19524"/>
                    </a:cubicBezTo>
                    <a:cubicBezTo>
                      <a:pt x="1038" y="20321"/>
                      <a:pt x="1163" y="20607"/>
                      <a:pt x="1419" y="20717"/>
                    </a:cubicBezTo>
                    <a:cubicBezTo>
                      <a:pt x="1548" y="20772"/>
                      <a:pt x="1736" y="20987"/>
                      <a:pt x="1830" y="21202"/>
                    </a:cubicBezTo>
                    <a:lnTo>
                      <a:pt x="2005" y="21600"/>
                    </a:lnTo>
                    <a:lnTo>
                      <a:pt x="3567" y="21600"/>
                    </a:lnTo>
                    <a:lnTo>
                      <a:pt x="3907" y="21114"/>
                    </a:lnTo>
                    <a:cubicBezTo>
                      <a:pt x="4166" y="20739"/>
                      <a:pt x="4340" y="20606"/>
                      <a:pt x="4616" y="20606"/>
                    </a:cubicBezTo>
                    <a:cubicBezTo>
                      <a:pt x="4878" y="20606"/>
                      <a:pt x="5071" y="20496"/>
                      <a:pt x="5325" y="20164"/>
                    </a:cubicBezTo>
                    <a:cubicBezTo>
                      <a:pt x="5519" y="19912"/>
                      <a:pt x="5820" y="19611"/>
                      <a:pt x="5994" y="19502"/>
                    </a:cubicBezTo>
                    <a:cubicBezTo>
                      <a:pt x="6167" y="19393"/>
                      <a:pt x="6353" y="19195"/>
                      <a:pt x="6405" y="19060"/>
                    </a:cubicBezTo>
                    <a:cubicBezTo>
                      <a:pt x="6457" y="18925"/>
                      <a:pt x="6553" y="18817"/>
                      <a:pt x="6611" y="18817"/>
                    </a:cubicBezTo>
                    <a:cubicBezTo>
                      <a:pt x="6668" y="18817"/>
                      <a:pt x="6713" y="18703"/>
                      <a:pt x="6713" y="18574"/>
                    </a:cubicBezTo>
                    <a:cubicBezTo>
                      <a:pt x="6713" y="18445"/>
                      <a:pt x="6813" y="18193"/>
                      <a:pt x="6940" y="18000"/>
                    </a:cubicBezTo>
                    <a:cubicBezTo>
                      <a:pt x="7081" y="17784"/>
                      <a:pt x="7166" y="17483"/>
                      <a:pt x="7166" y="17249"/>
                    </a:cubicBezTo>
                    <a:cubicBezTo>
                      <a:pt x="7166" y="16866"/>
                      <a:pt x="7295" y="16529"/>
                      <a:pt x="7433" y="16542"/>
                    </a:cubicBezTo>
                    <a:cubicBezTo>
                      <a:pt x="7572" y="16556"/>
                      <a:pt x="7777" y="15549"/>
                      <a:pt x="7793" y="14753"/>
                    </a:cubicBezTo>
                    <a:cubicBezTo>
                      <a:pt x="7817" y="13553"/>
                      <a:pt x="7864" y="13429"/>
                      <a:pt x="8410" y="13318"/>
                    </a:cubicBezTo>
                    <a:cubicBezTo>
                      <a:pt x="9113" y="13175"/>
                      <a:pt x="9230" y="13192"/>
                      <a:pt x="9715" y="13296"/>
                    </a:cubicBezTo>
                    <a:cubicBezTo>
                      <a:pt x="9966" y="13349"/>
                      <a:pt x="10140" y="13312"/>
                      <a:pt x="10116" y="13229"/>
                    </a:cubicBezTo>
                    <a:cubicBezTo>
                      <a:pt x="10035" y="12948"/>
                      <a:pt x="10332" y="12772"/>
                      <a:pt x="10754" y="12854"/>
                    </a:cubicBezTo>
                    <a:cubicBezTo>
                      <a:pt x="11119" y="12925"/>
                      <a:pt x="11205" y="12886"/>
                      <a:pt x="11329" y="12589"/>
                    </a:cubicBezTo>
                    <a:cubicBezTo>
                      <a:pt x="11438" y="12331"/>
                      <a:pt x="11559" y="12236"/>
                      <a:pt x="11823" y="12236"/>
                    </a:cubicBezTo>
                    <a:cubicBezTo>
                      <a:pt x="12040" y="12236"/>
                      <a:pt x="12295" y="12098"/>
                      <a:pt x="12481" y="11882"/>
                    </a:cubicBezTo>
                    <a:cubicBezTo>
                      <a:pt x="12807" y="11502"/>
                      <a:pt x="13403" y="11286"/>
                      <a:pt x="14424" y="11153"/>
                    </a:cubicBezTo>
                    <a:cubicBezTo>
                      <a:pt x="14779" y="11107"/>
                      <a:pt x="15129" y="10981"/>
                      <a:pt x="15205" y="10866"/>
                    </a:cubicBezTo>
                    <a:cubicBezTo>
                      <a:pt x="15311" y="10708"/>
                      <a:pt x="15437" y="10698"/>
                      <a:pt x="15730" y="10822"/>
                    </a:cubicBezTo>
                    <a:cubicBezTo>
                      <a:pt x="16054" y="10960"/>
                      <a:pt x="16163" y="10939"/>
                      <a:pt x="16398" y="10690"/>
                    </a:cubicBezTo>
                    <a:cubicBezTo>
                      <a:pt x="16553" y="10525"/>
                      <a:pt x="16884" y="10357"/>
                      <a:pt x="17138" y="10336"/>
                    </a:cubicBezTo>
                    <a:cubicBezTo>
                      <a:pt x="17729" y="10287"/>
                      <a:pt x="17689" y="10315"/>
                      <a:pt x="17848" y="9961"/>
                    </a:cubicBezTo>
                    <a:cubicBezTo>
                      <a:pt x="17928" y="9780"/>
                      <a:pt x="18133" y="9636"/>
                      <a:pt x="18351" y="9585"/>
                    </a:cubicBezTo>
                    <a:cubicBezTo>
                      <a:pt x="18605" y="9527"/>
                      <a:pt x="18749" y="9396"/>
                      <a:pt x="18824" y="9166"/>
                    </a:cubicBezTo>
                    <a:cubicBezTo>
                      <a:pt x="18884" y="8982"/>
                      <a:pt x="19068" y="8743"/>
                      <a:pt x="19225" y="8636"/>
                    </a:cubicBezTo>
                    <a:cubicBezTo>
                      <a:pt x="19907" y="8172"/>
                      <a:pt x="20729" y="7263"/>
                      <a:pt x="21220" y="6427"/>
                    </a:cubicBezTo>
                    <a:lnTo>
                      <a:pt x="21600" y="5764"/>
                    </a:lnTo>
                    <a:lnTo>
                      <a:pt x="21600" y="3975"/>
                    </a:lnTo>
                    <a:lnTo>
                      <a:pt x="21446" y="3600"/>
                    </a:lnTo>
                    <a:cubicBezTo>
                      <a:pt x="21354" y="3391"/>
                      <a:pt x="21235" y="3225"/>
                      <a:pt x="21189" y="3225"/>
                    </a:cubicBezTo>
                    <a:cubicBezTo>
                      <a:pt x="21143" y="3225"/>
                      <a:pt x="20940" y="2923"/>
                      <a:pt x="20736" y="2562"/>
                    </a:cubicBezTo>
                    <a:cubicBezTo>
                      <a:pt x="20533" y="2201"/>
                      <a:pt x="20332" y="1903"/>
                      <a:pt x="20284" y="1899"/>
                    </a:cubicBezTo>
                    <a:cubicBezTo>
                      <a:pt x="19139" y="1814"/>
                      <a:pt x="18870" y="1771"/>
                      <a:pt x="18732" y="1612"/>
                    </a:cubicBezTo>
                    <a:cubicBezTo>
                      <a:pt x="18641" y="1508"/>
                      <a:pt x="18438" y="1413"/>
                      <a:pt x="18290" y="1413"/>
                    </a:cubicBezTo>
                    <a:cubicBezTo>
                      <a:pt x="18102" y="1413"/>
                      <a:pt x="18004" y="1321"/>
                      <a:pt x="17950" y="1104"/>
                    </a:cubicBezTo>
                    <a:cubicBezTo>
                      <a:pt x="17878" y="813"/>
                      <a:pt x="17781" y="784"/>
                      <a:pt x="16552" y="817"/>
                    </a:cubicBezTo>
                    <a:cubicBezTo>
                      <a:pt x="15827" y="837"/>
                      <a:pt x="15161" y="918"/>
                      <a:pt x="15082" y="994"/>
                    </a:cubicBezTo>
                    <a:cubicBezTo>
                      <a:pt x="14994" y="1079"/>
                      <a:pt x="14891" y="1066"/>
                      <a:pt x="14804" y="950"/>
                    </a:cubicBezTo>
                    <a:cubicBezTo>
                      <a:pt x="14726" y="845"/>
                      <a:pt x="14394" y="751"/>
                      <a:pt x="14064" y="751"/>
                    </a:cubicBezTo>
                    <a:cubicBezTo>
                      <a:pt x="13579" y="751"/>
                      <a:pt x="13436" y="707"/>
                      <a:pt x="13334" y="464"/>
                    </a:cubicBezTo>
                    <a:cubicBezTo>
                      <a:pt x="13265" y="298"/>
                      <a:pt x="13224" y="105"/>
                      <a:pt x="13252" y="44"/>
                    </a:cubicBezTo>
                    <a:cubicBezTo>
                      <a:pt x="13260" y="27"/>
                      <a:pt x="12588" y="15"/>
                      <a:pt x="12162" y="0"/>
                    </a:cubicBezTo>
                    <a:close/>
                  </a:path>
                </a:pathLst>
              </a:custGeom>
              <a:ln w="12700" cap="flat">
                <a:noFill/>
                <a:miter lim="400000"/>
              </a:ln>
              <a:effectLst/>
            </p:spPr>
          </p:pic>
          <p:pic>
            <p:nvPicPr>
              <p:cNvPr id="395" name="Image" descr="Image"/>
              <p:cNvPicPr>
                <a:picLocks noChangeAspect="1"/>
              </p:cNvPicPr>
              <p:nvPr/>
            </p:nvPicPr>
            <p:blipFill>
              <a:blip r:embed="rId6"/>
              <a:stretch>
                <a:fillRect/>
              </a:stretch>
            </p:blipFill>
            <p:spPr>
              <a:xfrm>
                <a:off x="185069" y="211423"/>
                <a:ext cx="2706332" cy="1378410"/>
              </a:xfrm>
              <a:prstGeom prst="rect">
                <a:avLst/>
              </a:prstGeom>
              <a:ln w="12700" cap="flat">
                <a:noFill/>
                <a:miter lim="400000"/>
              </a:ln>
              <a:effectLst/>
            </p:spPr>
          </p:pic>
          <p:sp>
            <p:nvSpPr>
              <p:cNvPr id="396" name="Adipose"/>
              <p:cNvSpPr txBox="1"/>
              <p:nvPr/>
            </p:nvSpPr>
            <p:spPr>
              <a:xfrm rot="19828165">
                <a:off x="306069" y="1621815"/>
                <a:ext cx="700774"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Adipose</a:t>
                </a:r>
              </a:p>
            </p:txBody>
          </p:sp>
          <p:sp>
            <p:nvSpPr>
              <p:cNvPr id="397" name="Islet"/>
              <p:cNvSpPr txBox="1"/>
              <p:nvPr/>
            </p:nvSpPr>
            <p:spPr>
              <a:xfrm rot="19828165">
                <a:off x="1049055" y="1621815"/>
                <a:ext cx="40693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Islet</a:t>
                </a:r>
              </a:p>
            </p:txBody>
          </p:sp>
          <p:sp>
            <p:nvSpPr>
              <p:cNvPr id="398" name="Liver"/>
              <p:cNvSpPr txBox="1"/>
              <p:nvPr/>
            </p:nvSpPr>
            <p:spPr>
              <a:xfrm rot="19828165">
                <a:off x="1553479" y="1557446"/>
                <a:ext cx="46199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Liver</a:t>
                </a:r>
              </a:p>
            </p:txBody>
          </p:sp>
          <p:sp>
            <p:nvSpPr>
              <p:cNvPr id="399" name="Muscle"/>
              <p:cNvSpPr txBox="1"/>
              <p:nvPr/>
            </p:nvSpPr>
            <p:spPr>
              <a:xfrm rot="19828165">
                <a:off x="2019352" y="1557446"/>
                <a:ext cx="62709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Muscle</a:t>
                </a:r>
              </a:p>
            </p:txBody>
          </p:sp>
          <p:sp>
            <p:nvSpPr>
              <p:cNvPr id="400" name="Apelin Signaling"/>
              <p:cNvSpPr txBox="1"/>
              <p:nvPr/>
            </p:nvSpPr>
            <p:spPr>
              <a:xfrm>
                <a:off x="894126" y="0"/>
                <a:ext cx="1288218"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Apelin Signaling</a:t>
                </a:r>
              </a:p>
            </p:txBody>
          </p:sp>
          <p:sp>
            <p:nvSpPr>
              <p:cNvPr id="401" name="glucose"/>
              <p:cNvSpPr txBox="1"/>
              <p:nvPr/>
            </p:nvSpPr>
            <p:spPr>
              <a:xfrm>
                <a:off x="1754164" y="2371618"/>
                <a:ext cx="673204"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glucose</a:t>
                </a:r>
              </a:p>
            </p:txBody>
          </p:sp>
          <p:sp>
            <p:nvSpPr>
              <p:cNvPr id="402" name="insulin"/>
              <p:cNvSpPr txBox="1"/>
              <p:nvPr/>
            </p:nvSpPr>
            <p:spPr>
              <a:xfrm>
                <a:off x="1804669" y="3070118"/>
                <a:ext cx="572193"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insulin</a:t>
                </a:r>
              </a:p>
            </p:txBody>
          </p:sp>
          <p:sp>
            <p:nvSpPr>
              <p:cNvPr id="403" name="apelin"/>
              <p:cNvSpPr txBox="1"/>
              <p:nvPr/>
            </p:nvSpPr>
            <p:spPr>
              <a:xfrm>
                <a:off x="341659" y="3070118"/>
                <a:ext cx="544783"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apelin</a:t>
                </a:r>
              </a:p>
            </p:txBody>
          </p:sp>
          <p:cxnSp>
            <p:nvCxnSpPr>
              <p:cNvPr id="404" name="Connection Line"/>
              <p:cNvCxnSpPr>
                <a:stCxn id="401" idx="0"/>
                <a:endCxn id="402" idx="0"/>
              </p:cNvCxnSpPr>
              <p:nvPr/>
            </p:nvCxnSpPr>
            <p:spPr>
              <a:xfrm flipH="1">
                <a:off x="2090765" y="2509887"/>
                <a:ext cx="1" cy="698501"/>
              </a:xfrm>
              <a:prstGeom prst="straightConnector1">
                <a:avLst/>
              </a:prstGeom>
              <a:ln w="12700" cap="flat">
                <a:solidFill>
                  <a:srgbClr val="000000"/>
                </a:solidFill>
                <a:prstDash val="solid"/>
                <a:miter lim="800000"/>
                <a:tailEnd type="triangle" w="med" len="med"/>
              </a:ln>
              <a:effectLst/>
            </p:spPr>
          </p:cxnSp>
          <p:cxnSp>
            <p:nvCxnSpPr>
              <p:cNvPr id="405" name="Connection Line"/>
              <p:cNvCxnSpPr>
                <a:stCxn id="402" idx="0"/>
                <a:endCxn id="403" idx="0"/>
              </p:cNvCxnSpPr>
              <p:nvPr/>
            </p:nvCxnSpPr>
            <p:spPr>
              <a:xfrm flipH="1">
                <a:off x="614050" y="3208387"/>
                <a:ext cx="1476716" cy="1"/>
              </a:xfrm>
              <a:prstGeom prst="straightConnector1">
                <a:avLst/>
              </a:prstGeom>
              <a:ln w="12700" cap="flat">
                <a:solidFill>
                  <a:srgbClr val="000000"/>
                </a:solidFill>
                <a:prstDash val="solid"/>
                <a:miter lim="800000"/>
                <a:tailEnd type="triangle" w="med" len="med"/>
              </a:ln>
              <a:effectLst/>
            </p:spPr>
          </p:cxnSp>
          <p:cxnSp>
            <p:nvCxnSpPr>
              <p:cNvPr id="406" name="Connection Line"/>
              <p:cNvCxnSpPr>
                <a:stCxn id="403" idx="0"/>
                <a:endCxn id="402" idx="0"/>
              </p:cNvCxnSpPr>
              <p:nvPr/>
            </p:nvCxnSpPr>
            <p:spPr>
              <a:xfrm>
                <a:off x="614050" y="3208387"/>
                <a:ext cx="1476716" cy="1"/>
              </a:xfrm>
              <a:prstGeom prst="straightConnector1">
                <a:avLst/>
              </a:prstGeom>
              <a:ln w="12700" cap="flat">
                <a:solidFill>
                  <a:srgbClr val="000000"/>
                </a:solidFill>
                <a:prstDash val="solid"/>
                <a:miter lim="800000"/>
                <a:tailEnd type="triangle" w="med" len="sm"/>
              </a:ln>
              <a:effectLst/>
            </p:spPr>
          </p:cxnSp>
          <p:cxnSp>
            <p:nvCxnSpPr>
              <p:cNvPr id="407" name="Connection Line"/>
              <p:cNvCxnSpPr>
                <a:stCxn id="403" idx="0"/>
                <a:endCxn id="401" idx="0"/>
              </p:cNvCxnSpPr>
              <p:nvPr/>
            </p:nvCxnSpPr>
            <p:spPr>
              <a:xfrm flipV="1">
                <a:off x="614050" y="2509887"/>
                <a:ext cx="1476716" cy="698501"/>
              </a:xfrm>
              <a:prstGeom prst="straightConnector1">
                <a:avLst/>
              </a:prstGeom>
              <a:ln w="12700" cap="flat">
                <a:solidFill>
                  <a:srgbClr val="000000"/>
                </a:solidFill>
                <a:prstDash val="solid"/>
                <a:miter lim="800000"/>
                <a:tailEnd type="triangle" w="med" len="sm"/>
              </a:ln>
              <a:effectLst/>
            </p:spPr>
          </p:cxnSp>
          <p:pic>
            <p:nvPicPr>
              <p:cNvPr id="408" name="Image" descr="Image"/>
              <p:cNvPicPr>
                <a:picLocks noChangeAspect="1"/>
              </p:cNvPicPr>
              <p:nvPr/>
            </p:nvPicPr>
            <p:blipFill>
              <a:blip r:embed="rId7"/>
              <a:srcRect l="12478" t="9123" r="6002" b="5777"/>
              <a:stretch>
                <a:fillRect/>
              </a:stretch>
            </p:blipFill>
            <p:spPr>
              <a:xfrm rot="13684037">
                <a:off x="238143" y="2548596"/>
                <a:ext cx="484982" cy="735402"/>
              </a:xfrm>
              <a:custGeom>
                <a:avLst/>
                <a:gdLst/>
                <a:ahLst/>
                <a:cxnLst>
                  <a:cxn ang="0">
                    <a:pos x="wd2" y="hd2"/>
                  </a:cxn>
                  <a:cxn ang="5400000">
                    <a:pos x="wd2" y="hd2"/>
                  </a:cxn>
                  <a:cxn ang="10800000">
                    <a:pos x="wd2" y="hd2"/>
                  </a:cxn>
                  <a:cxn ang="16200000">
                    <a:pos x="wd2" y="hd2"/>
                  </a:cxn>
                </a:cxnLst>
                <a:rect l="0" t="0" r="r" b="b"/>
                <a:pathLst>
                  <a:path w="21600" h="21490" extrusionOk="0">
                    <a:moveTo>
                      <a:pt x="19002" y="46"/>
                    </a:moveTo>
                    <a:cubicBezTo>
                      <a:pt x="18821" y="114"/>
                      <a:pt x="18640" y="260"/>
                      <a:pt x="18330" y="545"/>
                    </a:cubicBezTo>
                    <a:cubicBezTo>
                      <a:pt x="17328" y="1466"/>
                      <a:pt x="15170" y="2847"/>
                      <a:pt x="14901" y="2737"/>
                    </a:cubicBezTo>
                    <a:cubicBezTo>
                      <a:pt x="14772" y="2685"/>
                      <a:pt x="14733" y="2711"/>
                      <a:pt x="14812" y="2795"/>
                    </a:cubicBezTo>
                    <a:cubicBezTo>
                      <a:pt x="14976" y="2970"/>
                      <a:pt x="12811" y="4251"/>
                      <a:pt x="12462" y="4187"/>
                    </a:cubicBezTo>
                    <a:cubicBezTo>
                      <a:pt x="12155" y="4131"/>
                      <a:pt x="11604" y="4446"/>
                      <a:pt x="11648" y="4651"/>
                    </a:cubicBezTo>
                    <a:cubicBezTo>
                      <a:pt x="11692" y="4849"/>
                      <a:pt x="7824" y="7475"/>
                      <a:pt x="7565" y="7423"/>
                    </a:cubicBezTo>
                    <a:cubicBezTo>
                      <a:pt x="7465" y="7402"/>
                      <a:pt x="7389" y="7516"/>
                      <a:pt x="7389" y="7678"/>
                    </a:cubicBezTo>
                    <a:cubicBezTo>
                      <a:pt x="7389" y="7839"/>
                      <a:pt x="7214" y="8098"/>
                      <a:pt x="7000" y="8246"/>
                    </a:cubicBezTo>
                    <a:cubicBezTo>
                      <a:pt x="6785" y="8394"/>
                      <a:pt x="6562" y="8607"/>
                      <a:pt x="6522" y="8722"/>
                    </a:cubicBezTo>
                    <a:cubicBezTo>
                      <a:pt x="6483" y="8836"/>
                      <a:pt x="6263" y="9065"/>
                      <a:pt x="6027" y="9232"/>
                    </a:cubicBezTo>
                    <a:cubicBezTo>
                      <a:pt x="5792" y="9399"/>
                      <a:pt x="5603" y="9609"/>
                      <a:pt x="5603" y="9707"/>
                    </a:cubicBezTo>
                    <a:cubicBezTo>
                      <a:pt x="5603" y="9806"/>
                      <a:pt x="5342" y="10215"/>
                      <a:pt x="5038" y="10612"/>
                    </a:cubicBezTo>
                    <a:cubicBezTo>
                      <a:pt x="4350" y="11507"/>
                      <a:pt x="3296" y="14119"/>
                      <a:pt x="2510" y="16863"/>
                    </a:cubicBezTo>
                    <a:cubicBezTo>
                      <a:pt x="2416" y="17192"/>
                      <a:pt x="1811" y="18109"/>
                      <a:pt x="1167" y="18904"/>
                    </a:cubicBezTo>
                    <a:lnTo>
                      <a:pt x="0" y="20354"/>
                    </a:lnTo>
                    <a:lnTo>
                      <a:pt x="725" y="20737"/>
                    </a:lnTo>
                    <a:cubicBezTo>
                      <a:pt x="1125" y="20945"/>
                      <a:pt x="1719" y="21223"/>
                      <a:pt x="2033" y="21351"/>
                    </a:cubicBezTo>
                    <a:cubicBezTo>
                      <a:pt x="2589" y="21579"/>
                      <a:pt x="2608" y="21565"/>
                      <a:pt x="3252" y="21015"/>
                    </a:cubicBezTo>
                    <a:cubicBezTo>
                      <a:pt x="3615" y="20705"/>
                      <a:pt x="3987" y="20458"/>
                      <a:pt x="4083" y="20458"/>
                    </a:cubicBezTo>
                    <a:cubicBezTo>
                      <a:pt x="4179" y="20458"/>
                      <a:pt x="4260" y="20365"/>
                      <a:pt x="4260" y="20261"/>
                    </a:cubicBezTo>
                    <a:cubicBezTo>
                      <a:pt x="4260" y="20158"/>
                      <a:pt x="4886" y="19663"/>
                      <a:pt x="5656" y="19160"/>
                    </a:cubicBezTo>
                    <a:cubicBezTo>
                      <a:pt x="6817" y="18401"/>
                      <a:pt x="7110" y="18275"/>
                      <a:pt x="7371" y="18429"/>
                    </a:cubicBezTo>
                    <a:cubicBezTo>
                      <a:pt x="7636" y="18585"/>
                      <a:pt x="7651" y="18582"/>
                      <a:pt x="7424" y="18382"/>
                    </a:cubicBezTo>
                    <a:cubicBezTo>
                      <a:pt x="7195" y="18181"/>
                      <a:pt x="7345" y="18041"/>
                      <a:pt x="8431" y="17431"/>
                    </a:cubicBezTo>
                    <a:cubicBezTo>
                      <a:pt x="10499" y="16272"/>
                      <a:pt x="13465" y="14226"/>
                      <a:pt x="14424" y="13303"/>
                    </a:cubicBezTo>
                    <a:cubicBezTo>
                      <a:pt x="15767" y="12008"/>
                      <a:pt x="16870" y="10318"/>
                      <a:pt x="17853" y="8061"/>
                    </a:cubicBezTo>
                    <a:cubicBezTo>
                      <a:pt x="18340" y="6941"/>
                      <a:pt x="18736" y="5929"/>
                      <a:pt x="18736" y="5811"/>
                    </a:cubicBezTo>
                    <a:cubicBezTo>
                      <a:pt x="18736" y="5624"/>
                      <a:pt x="19620" y="3762"/>
                      <a:pt x="20009" y="3131"/>
                    </a:cubicBezTo>
                    <a:cubicBezTo>
                      <a:pt x="20084" y="3010"/>
                      <a:pt x="20165" y="2803"/>
                      <a:pt x="20186" y="2679"/>
                    </a:cubicBezTo>
                    <a:cubicBezTo>
                      <a:pt x="20207" y="2556"/>
                      <a:pt x="20536" y="2103"/>
                      <a:pt x="20911" y="1670"/>
                    </a:cubicBezTo>
                    <a:lnTo>
                      <a:pt x="21600" y="882"/>
                    </a:lnTo>
                    <a:lnTo>
                      <a:pt x="20946" y="534"/>
                    </a:lnTo>
                    <a:cubicBezTo>
                      <a:pt x="20593" y="338"/>
                      <a:pt x="20015" y="114"/>
                      <a:pt x="19656" y="46"/>
                    </a:cubicBezTo>
                    <a:cubicBezTo>
                      <a:pt x="19356" y="-10"/>
                      <a:pt x="19182" y="-21"/>
                      <a:pt x="19002" y="46"/>
                    </a:cubicBezTo>
                    <a:close/>
                  </a:path>
                </a:pathLst>
              </a:custGeom>
              <a:ln w="12700" cap="flat">
                <a:noFill/>
                <a:miter lim="400000"/>
              </a:ln>
              <a:effectLst/>
            </p:spPr>
          </p:pic>
          <p:sp>
            <p:nvSpPr>
              <p:cNvPr id="409" name="Loading"/>
              <p:cNvSpPr txBox="1"/>
              <p:nvPr/>
            </p:nvSpPr>
            <p:spPr>
              <a:xfrm rot="16200000">
                <a:off x="-207603" y="693962"/>
                <a:ext cx="691745"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Loading</a:t>
                </a:r>
              </a:p>
            </p:txBody>
          </p:sp>
        </p:grpSp>
      </p:grpSp>
      <p:sp>
        <p:nvSpPr>
          <p:cNvPr id="412" name="Figure 6: Tissues of action"/>
          <p:cNvSpPr txBox="1"/>
          <p:nvPr/>
        </p:nvSpPr>
        <p:spPr>
          <a:xfrm>
            <a:off x="85757" y="50425"/>
            <a:ext cx="392399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6: Tissues of action</a:t>
            </a:r>
          </a:p>
        </p:txBody>
      </p:sp>
      <p:sp>
        <p:nvSpPr>
          <p:cNvPr id="413" name="A"/>
          <p:cNvSpPr txBox="1"/>
          <p:nvPr/>
        </p:nvSpPr>
        <p:spPr>
          <a:xfrm>
            <a:off x="2482151" y="1090314"/>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414" name="B"/>
          <p:cNvSpPr txBox="1"/>
          <p:nvPr/>
        </p:nvSpPr>
        <p:spPr>
          <a:xfrm>
            <a:off x="5586636" y="5493523"/>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415" name="C"/>
          <p:cNvSpPr txBox="1"/>
          <p:nvPr/>
        </p:nvSpPr>
        <p:spPr>
          <a:xfrm>
            <a:off x="5583816" y="7767761"/>
            <a:ext cx="22723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3249</Words>
  <Application>Microsoft Macintosh PowerPoint</Application>
  <PresentationFormat>Custom</PresentationFormat>
  <Paragraphs>429</Paragraphs>
  <Slides>26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Anna Tyler</cp:lastModifiedBy>
  <cp:revision>1</cp:revision>
  <dcterms:modified xsi:type="dcterms:W3CDTF">2024-05-14T17:46:05Z</dcterms:modified>
</cp:coreProperties>
</file>